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56" r:id="rId2"/>
    <p:sldMasterId id="2147483664" r:id="rId3"/>
    <p:sldMasterId id="2147483674" r:id="rId4"/>
    <p:sldMasterId id="2147483685" r:id="rId5"/>
    <p:sldMasterId id="2147483693" r:id="rId6"/>
    <p:sldMasterId id="2147483701" r:id="rId7"/>
  </p:sldMasterIdLst>
  <p:notesMasterIdLst>
    <p:notesMasterId r:id="rId56"/>
  </p:notesMasterIdLst>
  <p:sldIdLst>
    <p:sldId id="444" r:id="rId8"/>
    <p:sldId id="258" r:id="rId9"/>
    <p:sldId id="257" r:id="rId10"/>
    <p:sldId id="260" r:id="rId11"/>
    <p:sldId id="426" r:id="rId12"/>
    <p:sldId id="427" r:id="rId13"/>
    <p:sldId id="428" r:id="rId14"/>
    <p:sldId id="429" r:id="rId15"/>
    <p:sldId id="446" r:id="rId16"/>
    <p:sldId id="439" r:id="rId17"/>
    <p:sldId id="430" r:id="rId18"/>
    <p:sldId id="417" r:id="rId19"/>
    <p:sldId id="262" r:id="rId20"/>
    <p:sldId id="443" r:id="rId21"/>
    <p:sldId id="431" r:id="rId22"/>
    <p:sldId id="432" r:id="rId23"/>
    <p:sldId id="433" r:id="rId24"/>
    <p:sldId id="440" r:id="rId25"/>
    <p:sldId id="441" r:id="rId26"/>
    <p:sldId id="442" r:id="rId27"/>
    <p:sldId id="307" r:id="rId28"/>
    <p:sldId id="308" r:id="rId29"/>
    <p:sldId id="309" r:id="rId30"/>
    <p:sldId id="310" r:id="rId31"/>
    <p:sldId id="311" r:id="rId32"/>
    <p:sldId id="314" r:id="rId33"/>
    <p:sldId id="315" r:id="rId34"/>
    <p:sldId id="383" r:id="rId35"/>
    <p:sldId id="425" r:id="rId36"/>
    <p:sldId id="264" r:id="rId37"/>
    <p:sldId id="265" r:id="rId38"/>
    <p:sldId id="386" r:id="rId39"/>
    <p:sldId id="387" r:id="rId40"/>
    <p:sldId id="388" r:id="rId41"/>
    <p:sldId id="389" r:id="rId42"/>
    <p:sldId id="278" r:id="rId43"/>
    <p:sldId id="279" r:id="rId44"/>
    <p:sldId id="390" r:id="rId45"/>
    <p:sldId id="356" r:id="rId46"/>
    <p:sldId id="286" r:id="rId47"/>
    <p:sldId id="331" r:id="rId48"/>
    <p:sldId id="392" r:id="rId49"/>
    <p:sldId id="447" r:id="rId50"/>
    <p:sldId id="448" r:id="rId51"/>
    <p:sldId id="449" r:id="rId52"/>
    <p:sldId id="450" r:id="rId53"/>
    <p:sldId id="451" r:id="rId54"/>
    <p:sldId id="452" r:id="rId5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charset="-128"/>
        <a:cs typeface="MS PGothic" panose="020B0600070205080204" charset="-128"/>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charset="-128"/>
        <a:cs typeface="MS PGothic" panose="020B0600070205080204" charset="-128"/>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charset="-128"/>
        <a:cs typeface="MS PGothic" panose="020B0600070205080204" charset="-128"/>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charset="-128"/>
        <a:cs typeface="MS PGothic" panose="020B0600070205080204" charset="-128"/>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charset="-128"/>
        <a:cs typeface="MS PGothic" panose="020B0600070205080204" charset="-128"/>
      </a:defRPr>
    </a:lvl5pPr>
    <a:lvl6pPr marL="2286000" algn="l" defTabSz="457200" rtl="0" eaLnBrk="1" latinLnBrk="0" hangingPunct="1">
      <a:defRPr sz="2400" kern="1200">
        <a:solidFill>
          <a:schemeClr val="tx1"/>
        </a:solidFill>
        <a:latin typeface="Arial" panose="020B0604020202020204" pitchFamily="34" charset="0"/>
        <a:ea typeface="MS PGothic" panose="020B0600070205080204" charset="-128"/>
        <a:cs typeface="MS PGothic" panose="020B0600070205080204" charset="-128"/>
      </a:defRPr>
    </a:lvl6pPr>
    <a:lvl7pPr marL="2743200" algn="l" defTabSz="457200" rtl="0" eaLnBrk="1" latinLnBrk="0" hangingPunct="1">
      <a:defRPr sz="2400" kern="1200">
        <a:solidFill>
          <a:schemeClr val="tx1"/>
        </a:solidFill>
        <a:latin typeface="Arial" panose="020B0604020202020204" pitchFamily="34" charset="0"/>
        <a:ea typeface="MS PGothic" panose="020B0600070205080204" charset="-128"/>
        <a:cs typeface="MS PGothic" panose="020B0600070205080204" charset="-128"/>
      </a:defRPr>
    </a:lvl7pPr>
    <a:lvl8pPr marL="3200400" algn="l" defTabSz="457200" rtl="0" eaLnBrk="1" latinLnBrk="0" hangingPunct="1">
      <a:defRPr sz="2400" kern="1200">
        <a:solidFill>
          <a:schemeClr val="tx1"/>
        </a:solidFill>
        <a:latin typeface="Arial" panose="020B0604020202020204" pitchFamily="34" charset="0"/>
        <a:ea typeface="MS PGothic" panose="020B0600070205080204" charset="-128"/>
        <a:cs typeface="MS PGothic" panose="020B0600070205080204" charset="-128"/>
      </a:defRPr>
    </a:lvl8pPr>
    <a:lvl9pPr marL="3657600" algn="l" defTabSz="457200" rtl="0" eaLnBrk="1" latinLnBrk="0" hangingPunct="1">
      <a:defRPr sz="2400" kern="1200">
        <a:solidFill>
          <a:schemeClr val="tx1"/>
        </a:solidFill>
        <a:latin typeface="Arial" panose="020B0604020202020204" pitchFamily="34" charset="0"/>
        <a:ea typeface="MS PGothic" panose="020B0600070205080204" charset="-128"/>
        <a:cs typeface="MS PGothic" panose="020B0600070205080204" charset="-128"/>
      </a:defRPr>
    </a:lvl9pPr>
  </p:defaultTextStyle>
  <p:extLst>
    <p:ext uri="{EFAFB233-063F-42B5-8137-9DF3F51BA10A}">
      <p15:sldGuideLst xmlns:p15="http://schemas.microsoft.com/office/powerpoint/2012/main">
        <p15:guide id="1" orient="horz" pos="84">
          <p15:clr>
            <a:srgbClr val="A4A3A4"/>
          </p15:clr>
        </p15:guide>
        <p15:guide id="2" orient="horz" pos="3888">
          <p15:clr>
            <a:srgbClr val="A4A3A4"/>
          </p15:clr>
        </p15:guide>
        <p15:guide id="3" orient="horz" pos="1080">
          <p15:clr>
            <a:srgbClr val="A4A3A4"/>
          </p15:clr>
        </p15:guide>
        <p15:guide id="4" orient="horz" pos="720">
          <p15:clr>
            <a:srgbClr val="A4A3A4"/>
          </p15:clr>
        </p15:guide>
        <p15:guide id="5" orient="horz" pos="4036">
          <p15:clr>
            <a:srgbClr val="A4A3A4"/>
          </p15:clr>
        </p15:guide>
        <p15:guide id="6" orient="horz" pos="3024">
          <p15:clr>
            <a:srgbClr val="A4A3A4"/>
          </p15:clr>
        </p15:guide>
        <p15:guide id="7" orient="horz" pos="3388">
          <p15:clr>
            <a:srgbClr val="A4A3A4"/>
          </p15:clr>
        </p15:guide>
        <p15:guide id="8" orient="horz" pos="1872">
          <p15:clr>
            <a:srgbClr val="A4A3A4"/>
          </p15:clr>
        </p15:guide>
        <p15:guide id="9" orient="horz" pos="2160">
          <p15:clr>
            <a:srgbClr val="A4A3A4"/>
          </p15:clr>
        </p15:guide>
        <p15:guide id="10" pos="432">
          <p15:clr>
            <a:srgbClr val="A4A3A4"/>
          </p15:clr>
        </p15:guide>
        <p15:guide id="11" pos="1296">
          <p15:clr>
            <a:srgbClr val="A4A3A4"/>
          </p15:clr>
        </p15:guide>
        <p15:guide id="12" pos="4320">
          <p15:clr>
            <a:srgbClr val="A4A3A4"/>
          </p15:clr>
        </p15:guide>
        <p15:guide id="13" pos="2880">
          <p15:clr>
            <a:srgbClr val="A4A3A4"/>
          </p15:clr>
        </p15:guide>
        <p15:guide id="14" pos="1056">
          <p15:clr>
            <a:srgbClr val="A4A3A4"/>
          </p15:clr>
        </p15:guide>
        <p15:guide id="15" pos="144">
          <p15:clr>
            <a:srgbClr val="A4A3A4"/>
          </p15:clr>
        </p15:guide>
        <p15:guide id="16" pos="812">
          <p15:clr>
            <a:srgbClr val="A4A3A4"/>
          </p15:clr>
        </p15:guide>
        <p15:guide id="17" pos="54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5" autoAdjust="0"/>
    <p:restoredTop sz="86377" autoAdjust="0"/>
  </p:normalViewPr>
  <p:slideViewPr>
    <p:cSldViewPr snapToGrid="0" snapToObjects="1">
      <p:cViewPr varScale="1">
        <p:scale>
          <a:sx n="59" d="100"/>
          <a:sy n="59" d="100"/>
        </p:scale>
        <p:origin x="1092" y="66"/>
      </p:cViewPr>
      <p:guideLst>
        <p:guide orient="horz" pos="84"/>
        <p:guide orient="horz" pos="3888"/>
        <p:guide orient="horz" pos="1080"/>
        <p:guide orient="horz" pos="720"/>
        <p:guide orient="horz" pos="4036"/>
        <p:guide orient="horz" pos="3024"/>
        <p:guide orient="horz" pos="3388"/>
        <p:guide orient="horz" pos="1872"/>
        <p:guide orient="horz" pos="2160"/>
        <p:guide pos="432"/>
        <p:guide pos="1296"/>
        <p:guide pos="4320"/>
        <p:guide pos="2880"/>
        <p:guide pos="1056"/>
        <p:guide pos="144"/>
        <p:guide pos="812"/>
        <p:guide pos="5472"/>
      </p:guideLst>
    </p:cSldViewPr>
  </p:slideViewPr>
  <p:outlineViewPr>
    <p:cViewPr>
      <p:scale>
        <a:sx n="33" d="100"/>
        <a:sy n="33" d="100"/>
      </p:scale>
      <p:origin x="0" y="5080"/>
    </p:cViewPr>
  </p:outlineViewPr>
  <p:notesTextViewPr>
    <p:cViewPr>
      <p:scale>
        <a:sx n="100" d="100"/>
        <a:sy n="100" d="100"/>
      </p:scale>
      <p:origin x="0" y="0"/>
    </p:cViewPr>
  </p:notesTextViewPr>
  <p:sorterViewPr>
    <p:cViewPr>
      <p:scale>
        <a:sx n="93" d="100"/>
        <a:sy n="93"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2_2#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BB45C95-CC2F-1748-8F95-BF3805549D7F}" type="doc">
      <dgm:prSet loTypeId="urn:microsoft.com/office/officeart/2005/8/layout/radial4#2" loCatId="" qsTypeId="urn:microsoft.com/office/officeart/2005/8/quickstyle/simple4#2" qsCatId="simple" csTypeId="urn:microsoft.com/office/officeart/2005/8/colors/accent2_2#2" csCatId="accent2" phldr="1"/>
      <dgm:spPr/>
      <dgm:t>
        <a:bodyPr/>
        <a:lstStyle/>
        <a:p>
          <a:endParaRPr lang="en-US"/>
        </a:p>
      </dgm:t>
    </dgm:pt>
    <dgm:pt modelId="{0482F028-A970-C34A-8A27-4088AEF41B00}">
      <dgm:prSet phldrT="[Text]"/>
      <dgm:spPr/>
      <dgm:t>
        <a:bodyPr/>
        <a:lstStyle/>
        <a:p>
          <a:r>
            <a:rPr lang="en-US" dirty="0"/>
            <a:t>Profit Responsibility</a:t>
          </a:r>
        </a:p>
      </dgm:t>
    </dgm:pt>
    <dgm:pt modelId="{B66FDC73-3C09-5442-A161-D6E926D7C380}" type="parTrans" cxnId="{758FA699-B92C-2C4E-8D2D-B1D984660456}">
      <dgm:prSet/>
      <dgm:spPr/>
      <dgm:t>
        <a:bodyPr/>
        <a:lstStyle/>
        <a:p>
          <a:endParaRPr lang="en-US">
            <a:solidFill>
              <a:srgbClr val="000000"/>
            </a:solidFill>
          </a:endParaRPr>
        </a:p>
      </dgm:t>
    </dgm:pt>
    <dgm:pt modelId="{51B69AC1-BCE0-DF4C-9771-DC5A4B06D7D1}" type="sibTrans" cxnId="{758FA699-B92C-2C4E-8D2D-B1D984660456}">
      <dgm:prSet/>
      <dgm:spPr/>
      <dgm:t>
        <a:bodyPr/>
        <a:lstStyle/>
        <a:p>
          <a:endParaRPr lang="en-US">
            <a:solidFill>
              <a:srgbClr val="000000"/>
            </a:solidFill>
          </a:endParaRPr>
        </a:p>
      </dgm:t>
    </dgm:pt>
    <dgm:pt modelId="{D04DF25A-863D-9A4C-962C-645741B63078}">
      <dgm:prSet phldrT="[Text]"/>
      <dgm:spPr/>
      <dgm:t>
        <a:bodyPr/>
        <a:lstStyle/>
        <a:p>
          <a:r>
            <a:rPr lang="en-US" dirty="0"/>
            <a:t>Warranty/Claim Policies</a:t>
          </a:r>
        </a:p>
      </dgm:t>
    </dgm:pt>
    <dgm:pt modelId="{EAC9B761-52D2-E84B-8B23-0558D2C51944}" type="parTrans" cxnId="{79BC012B-5CFF-2447-A2BD-5293031A3FDF}">
      <dgm:prSet/>
      <dgm:spPr/>
      <dgm:t>
        <a:bodyPr/>
        <a:lstStyle/>
        <a:p>
          <a:endParaRPr lang="en-US" dirty="0">
            <a:solidFill>
              <a:srgbClr val="000000"/>
            </a:solidFill>
          </a:endParaRPr>
        </a:p>
      </dgm:t>
    </dgm:pt>
    <dgm:pt modelId="{4F901725-E01E-8D4B-B92B-EB86F4E1CD8B}" type="sibTrans" cxnId="{79BC012B-5CFF-2447-A2BD-5293031A3FDF}">
      <dgm:prSet/>
      <dgm:spPr/>
      <dgm:t>
        <a:bodyPr/>
        <a:lstStyle/>
        <a:p>
          <a:endParaRPr lang="en-US">
            <a:solidFill>
              <a:srgbClr val="000000"/>
            </a:solidFill>
          </a:endParaRPr>
        </a:p>
      </dgm:t>
    </dgm:pt>
    <dgm:pt modelId="{E3C4D46D-72D4-A641-AD7E-CF1B7AA04FFE}">
      <dgm:prSet phldrT="[Text]"/>
      <dgm:spPr/>
      <dgm:t>
        <a:bodyPr/>
        <a:lstStyle/>
        <a:p>
          <a:r>
            <a:rPr lang="en-US" dirty="0"/>
            <a:t>Technical Capabilities</a:t>
          </a:r>
        </a:p>
      </dgm:t>
    </dgm:pt>
    <dgm:pt modelId="{996D02D3-FD46-9F41-982A-3AA2C42567DA}" type="parTrans" cxnId="{A8B50396-BD62-C54D-9DAB-88259DF018DE}">
      <dgm:prSet/>
      <dgm:spPr/>
      <dgm:t>
        <a:bodyPr/>
        <a:lstStyle/>
        <a:p>
          <a:endParaRPr lang="en-US" dirty="0">
            <a:solidFill>
              <a:srgbClr val="000000"/>
            </a:solidFill>
          </a:endParaRPr>
        </a:p>
      </dgm:t>
    </dgm:pt>
    <dgm:pt modelId="{0ED887FA-D843-B54E-B1B1-92695CF7F931}" type="sibTrans" cxnId="{A8B50396-BD62-C54D-9DAB-88259DF018DE}">
      <dgm:prSet/>
      <dgm:spPr/>
      <dgm:t>
        <a:bodyPr/>
        <a:lstStyle/>
        <a:p>
          <a:endParaRPr lang="en-US">
            <a:solidFill>
              <a:srgbClr val="000000"/>
            </a:solidFill>
          </a:endParaRPr>
        </a:p>
      </dgm:t>
    </dgm:pt>
    <dgm:pt modelId="{277731E2-7322-9343-B781-5E23EE67A32E}">
      <dgm:prSet phldrT="[Text]"/>
      <dgm:spPr/>
      <dgm:t>
        <a:bodyPr/>
        <a:lstStyle/>
        <a:p>
          <a:r>
            <a:rPr lang="en-US" dirty="0"/>
            <a:t>Price</a:t>
          </a:r>
        </a:p>
      </dgm:t>
    </dgm:pt>
    <dgm:pt modelId="{65A70B88-8316-5548-BFD5-679AC60A81DE}" type="parTrans" cxnId="{AFBACF78-B859-5345-82C8-5AAA37B4C888}">
      <dgm:prSet/>
      <dgm:spPr/>
      <dgm:t>
        <a:bodyPr/>
        <a:lstStyle/>
        <a:p>
          <a:endParaRPr lang="en-US" dirty="0">
            <a:solidFill>
              <a:srgbClr val="000000"/>
            </a:solidFill>
          </a:endParaRPr>
        </a:p>
      </dgm:t>
    </dgm:pt>
    <dgm:pt modelId="{3DB85FB9-12DB-AB49-A9C3-34FB81038790}" type="sibTrans" cxnId="{AFBACF78-B859-5345-82C8-5AAA37B4C888}">
      <dgm:prSet/>
      <dgm:spPr/>
      <dgm:t>
        <a:bodyPr/>
        <a:lstStyle/>
        <a:p>
          <a:endParaRPr lang="en-US">
            <a:solidFill>
              <a:srgbClr val="000000"/>
            </a:solidFill>
          </a:endParaRPr>
        </a:p>
      </dgm:t>
    </dgm:pt>
    <dgm:pt modelId="{331E0754-4C68-0348-9415-4F7977545BF8}">
      <dgm:prSet phldrT="[Text]"/>
      <dgm:spPr/>
      <dgm:t>
        <a:bodyPr/>
        <a:lstStyle/>
        <a:p>
          <a:r>
            <a:rPr lang="en-US" dirty="0"/>
            <a:t>Quality Specifications</a:t>
          </a:r>
        </a:p>
      </dgm:t>
    </dgm:pt>
    <dgm:pt modelId="{B96B481F-2606-AC45-932F-08A284B09B39}" type="parTrans" cxnId="{EF2A30FD-CCC5-174C-B547-257020588B7B}">
      <dgm:prSet/>
      <dgm:spPr/>
      <dgm:t>
        <a:bodyPr/>
        <a:lstStyle/>
        <a:p>
          <a:endParaRPr lang="en-US" dirty="0">
            <a:solidFill>
              <a:srgbClr val="000000"/>
            </a:solidFill>
          </a:endParaRPr>
        </a:p>
      </dgm:t>
    </dgm:pt>
    <dgm:pt modelId="{A6BEB97A-D802-284D-A861-ABA52DB3993D}" type="sibTrans" cxnId="{EF2A30FD-CCC5-174C-B547-257020588B7B}">
      <dgm:prSet/>
      <dgm:spPr/>
      <dgm:t>
        <a:bodyPr/>
        <a:lstStyle/>
        <a:p>
          <a:endParaRPr lang="en-US">
            <a:solidFill>
              <a:srgbClr val="000000"/>
            </a:solidFill>
          </a:endParaRPr>
        </a:p>
      </dgm:t>
    </dgm:pt>
    <dgm:pt modelId="{97B92205-534E-3F41-8E82-E6241296D172}">
      <dgm:prSet phldrT="[Text]"/>
      <dgm:spPr/>
      <dgm:t>
        <a:bodyPr/>
        <a:lstStyle/>
        <a:p>
          <a:r>
            <a:rPr lang="en-US" dirty="0"/>
            <a:t>Delivery Schedules</a:t>
          </a:r>
        </a:p>
      </dgm:t>
    </dgm:pt>
    <dgm:pt modelId="{233B380B-4A63-DF42-8800-D3F1F5FF79A2}" type="parTrans" cxnId="{C50F2DDD-56DB-AE47-ADEB-3A3B3346FA30}">
      <dgm:prSet/>
      <dgm:spPr/>
      <dgm:t>
        <a:bodyPr/>
        <a:lstStyle/>
        <a:p>
          <a:endParaRPr lang="en-US" dirty="0">
            <a:solidFill>
              <a:srgbClr val="000000"/>
            </a:solidFill>
          </a:endParaRPr>
        </a:p>
      </dgm:t>
    </dgm:pt>
    <dgm:pt modelId="{4C66E126-CD6B-EF4B-8CFF-B9B24A236DAF}" type="sibTrans" cxnId="{C50F2DDD-56DB-AE47-ADEB-3A3B3346FA30}">
      <dgm:prSet/>
      <dgm:spPr/>
      <dgm:t>
        <a:bodyPr/>
        <a:lstStyle/>
        <a:p>
          <a:endParaRPr lang="en-US">
            <a:solidFill>
              <a:srgbClr val="000000"/>
            </a:solidFill>
          </a:endParaRPr>
        </a:p>
      </dgm:t>
    </dgm:pt>
    <dgm:pt modelId="{57E1D4AD-4D30-B84E-9114-E796D30EFEE6}">
      <dgm:prSet phldrT="[Text]"/>
      <dgm:spPr/>
      <dgm:t>
        <a:bodyPr/>
        <a:lstStyle/>
        <a:p>
          <a:r>
            <a:rPr lang="en-US" dirty="0"/>
            <a:t>Past Performance</a:t>
          </a:r>
        </a:p>
      </dgm:t>
    </dgm:pt>
    <dgm:pt modelId="{419F8A56-2F63-EA4C-840B-3BEEA7544F55}" type="parTrans" cxnId="{62FAC7CA-5F36-2A43-909C-0479EC7C8A5F}">
      <dgm:prSet/>
      <dgm:spPr/>
      <dgm:t>
        <a:bodyPr/>
        <a:lstStyle/>
        <a:p>
          <a:endParaRPr lang="en-US" dirty="0">
            <a:solidFill>
              <a:srgbClr val="000000"/>
            </a:solidFill>
          </a:endParaRPr>
        </a:p>
      </dgm:t>
    </dgm:pt>
    <dgm:pt modelId="{A8F9EDE9-12BA-4642-B11F-B6240EEB818D}" type="sibTrans" cxnId="{62FAC7CA-5F36-2A43-909C-0479EC7C8A5F}">
      <dgm:prSet/>
      <dgm:spPr/>
      <dgm:t>
        <a:bodyPr/>
        <a:lstStyle/>
        <a:p>
          <a:endParaRPr lang="en-US">
            <a:solidFill>
              <a:srgbClr val="000000"/>
            </a:solidFill>
          </a:endParaRPr>
        </a:p>
      </dgm:t>
    </dgm:pt>
    <dgm:pt modelId="{1DE23323-BBD4-C444-9723-5BA8490349A1}">
      <dgm:prSet phldrT="[Text]"/>
      <dgm:spPr/>
      <dgm:t>
        <a:bodyPr/>
        <a:lstStyle/>
        <a:p>
          <a:r>
            <a:rPr lang="en-US" dirty="0"/>
            <a:t>Product Facilities/Capacity</a:t>
          </a:r>
        </a:p>
      </dgm:t>
    </dgm:pt>
    <dgm:pt modelId="{619A8B30-BB85-9642-9CBD-B867ACFC5DC5}" type="parTrans" cxnId="{1168E4BF-D273-C448-BDEE-18A0927B82E7}">
      <dgm:prSet/>
      <dgm:spPr/>
      <dgm:t>
        <a:bodyPr/>
        <a:lstStyle/>
        <a:p>
          <a:endParaRPr lang="en-US" dirty="0">
            <a:solidFill>
              <a:srgbClr val="000000"/>
            </a:solidFill>
          </a:endParaRPr>
        </a:p>
      </dgm:t>
    </dgm:pt>
    <dgm:pt modelId="{567A0D4B-F6C1-4C42-BE92-32604F623C9F}" type="sibTrans" cxnId="{1168E4BF-D273-C448-BDEE-18A0927B82E7}">
      <dgm:prSet/>
      <dgm:spPr/>
      <dgm:t>
        <a:bodyPr/>
        <a:lstStyle/>
        <a:p>
          <a:endParaRPr lang="en-US">
            <a:solidFill>
              <a:srgbClr val="000000"/>
            </a:solidFill>
          </a:endParaRPr>
        </a:p>
      </dgm:t>
    </dgm:pt>
    <dgm:pt modelId="{1B126D92-9B15-C04C-8FDA-0FC189C1D0BE}" type="pres">
      <dgm:prSet presAssocID="{2BB45C95-CC2F-1748-8F95-BF3805549D7F}" presName="cycle" presStyleCnt="0">
        <dgm:presLayoutVars>
          <dgm:chMax val="1"/>
          <dgm:dir/>
          <dgm:animLvl val="ctr"/>
          <dgm:resizeHandles val="exact"/>
        </dgm:presLayoutVars>
      </dgm:prSet>
      <dgm:spPr/>
    </dgm:pt>
    <dgm:pt modelId="{D714BEA8-899B-9A47-891C-A45C018F7022}" type="pres">
      <dgm:prSet presAssocID="{0482F028-A970-C34A-8A27-4088AEF41B00}" presName="centerShape" presStyleLbl="node0" presStyleIdx="0" presStyleCnt="1"/>
      <dgm:spPr/>
    </dgm:pt>
    <dgm:pt modelId="{0F4E90CB-2D73-F649-8EE8-7B60CD85FF10}" type="pres">
      <dgm:prSet presAssocID="{EAC9B761-52D2-E84B-8B23-0558D2C51944}" presName="parTrans" presStyleLbl="bgSibTrans2D1" presStyleIdx="0" presStyleCnt="7"/>
      <dgm:spPr/>
    </dgm:pt>
    <dgm:pt modelId="{08643D50-9FC1-EE4D-B886-F276377C5092}" type="pres">
      <dgm:prSet presAssocID="{D04DF25A-863D-9A4C-962C-645741B63078}" presName="node" presStyleLbl="node1" presStyleIdx="0" presStyleCnt="7">
        <dgm:presLayoutVars>
          <dgm:bulletEnabled val="1"/>
        </dgm:presLayoutVars>
      </dgm:prSet>
      <dgm:spPr/>
    </dgm:pt>
    <dgm:pt modelId="{D0211EC5-1E9E-444C-81A7-DB83B2A365E9}" type="pres">
      <dgm:prSet presAssocID="{996D02D3-FD46-9F41-982A-3AA2C42567DA}" presName="parTrans" presStyleLbl="bgSibTrans2D1" presStyleIdx="1" presStyleCnt="7"/>
      <dgm:spPr/>
    </dgm:pt>
    <dgm:pt modelId="{C788BFD8-28D2-DE46-BA40-AB5EB938C013}" type="pres">
      <dgm:prSet presAssocID="{E3C4D46D-72D4-A641-AD7E-CF1B7AA04FFE}" presName="node" presStyleLbl="node1" presStyleIdx="1" presStyleCnt="7">
        <dgm:presLayoutVars>
          <dgm:bulletEnabled val="1"/>
        </dgm:presLayoutVars>
      </dgm:prSet>
      <dgm:spPr/>
    </dgm:pt>
    <dgm:pt modelId="{8AAE9CE4-EDA6-1442-8E0B-7C75DCF2EEA8}" type="pres">
      <dgm:prSet presAssocID="{65A70B88-8316-5548-BFD5-679AC60A81DE}" presName="parTrans" presStyleLbl="bgSibTrans2D1" presStyleIdx="2" presStyleCnt="7"/>
      <dgm:spPr/>
    </dgm:pt>
    <dgm:pt modelId="{C5A65962-2448-A04A-9095-A53F87143E99}" type="pres">
      <dgm:prSet presAssocID="{277731E2-7322-9343-B781-5E23EE67A32E}" presName="node" presStyleLbl="node1" presStyleIdx="2" presStyleCnt="7">
        <dgm:presLayoutVars>
          <dgm:bulletEnabled val="1"/>
        </dgm:presLayoutVars>
      </dgm:prSet>
      <dgm:spPr/>
    </dgm:pt>
    <dgm:pt modelId="{3C987695-D461-4243-8D67-AA3933C964FE}" type="pres">
      <dgm:prSet presAssocID="{B96B481F-2606-AC45-932F-08A284B09B39}" presName="parTrans" presStyleLbl="bgSibTrans2D1" presStyleIdx="3" presStyleCnt="7"/>
      <dgm:spPr/>
    </dgm:pt>
    <dgm:pt modelId="{27F4B22B-1FCA-1A49-A568-DC8D025F3AF3}" type="pres">
      <dgm:prSet presAssocID="{331E0754-4C68-0348-9415-4F7977545BF8}" presName="node" presStyleLbl="node1" presStyleIdx="3" presStyleCnt="7">
        <dgm:presLayoutVars>
          <dgm:bulletEnabled val="1"/>
        </dgm:presLayoutVars>
      </dgm:prSet>
      <dgm:spPr/>
    </dgm:pt>
    <dgm:pt modelId="{0C292CB7-4E21-834C-A008-EEA59671BF03}" type="pres">
      <dgm:prSet presAssocID="{233B380B-4A63-DF42-8800-D3F1F5FF79A2}" presName="parTrans" presStyleLbl="bgSibTrans2D1" presStyleIdx="4" presStyleCnt="7"/>
      <dgm:spPr/>
    </dgm:pt>
    <dgm:pt modelId="{16FD099A-0AF1-0B40-B413-616E4CD72C0C}" type="pres">
      <dgm:prSet presAssocID="{97B92205-534E-3F41-8E82-E6241296D172}" presName="node" presStyleLbl="node1" presStyleIdx="4" presStyleCnt="7">
        <dgm:presLayoutVars>
          <dgm:bulletEnabled val="1"/>
        </dgm:presLayoutVars>
      </dgm:prSet>
      <dgm:spPr/>
    </dgm:pt>
    <dgm:pt modelId="{CC780432-38D4-284E-902D-36C77D36DD20}" type="pres">
      <dgm:prSet presAssocID="{419F8A56-2F63-EA4C-840B-3BEEA7544F55}" presName="parTrans" presStyleLbl="bgSibTrans2D1" presStyleIdx="5" presStyleCnt="7"/>
      <dgm:spPr/>
    </dgm:pt>
    <dgm:pt modelId="{5842EA05-2759-5249-8A4F-586BC3340DA8}" type="pres">
      <dgm:prSet presAssocID="{57E1D4AD-4D30-B84E-9114-E796D30EFEE6}" presName="node" presStyleLbl="node1" presStyleIdx="5" presStyleCnt="7">
        <dgm:presLayoutVars>
          <dgm:bulletEnabled val="1"/>
        </dgm:presLayoutVars>
      </dgm:prSet>
      <dgm:spPr/>
    </dgm:pt>
    <dgm:pt modelId="{70B8AC11-2030-CA48-A79C-95D6DF12333D}" type="pres">
      <dgm:prSet presAssocID="{619A8B30-BB85-9642-9CBD-B867ACFC5DC5}" presName="parTrans" presStyleLbl="bgSibTrans2D1" presStyleIdx="6" presStyleCnt="7"/>
      <dgm:spPr/>
    </dgm:pt>
    <dgm:pt modelId="{75F211D1-C9B8-7A48-88C3-34B454164CC3}" type="pres">
      <dgm:prSet presAssocID="{1DE23323-BBD4-C444-9723-5BA8490349A1}" presName="node" presStyleLbl="node1" presStyleIdx="6" presStyleCnt="7">
        <dgm:presLayoutVars>
          <dgm:bulletEnabled val="1"/>
        </dgm:presLayoutVars>
      </dgm:prSet>
      <dgm:spPr/>
    </dgm:pt>
  </dgm:ptLst>
  <dgm:cxnLst>
    <dgm:cxn modelId="{FF03BF2D-8C86-4740-A6B6-5AB78BF0581A}" type="presOf" srcId="{57E1D4AD-4D30-B84E-9114-E796D30EFEE6}" destId="{5842EA05-2759-5249-8A4F-586BC3340DA8}" srcOrd="0" destOrd="0" presId="urn:microsoft.com/office/officeart/2005/8/layout/radial4#2"/>
    <dgm:cxn modelId="{EF2A30FD-CCC5-174C-B547-257020588B7B}" srcId="{0482F028-A970-C34A-8A27-4088AEF41B00}" destId="{331E0754-4C68-0348-9415-4F7977545BF8}" srcOrd="3" destOrd="0" parTransId="{B96B481F-2606-AC45-932F-08A284B09B39}" sibTransId="{A6BEB97A-D802-284D-A861-ABA52DB3993D}"/>
    <dgm:cxn modelId="{57B93FB1-5967-1F4B-A8B8-88804298D789}" type="presOf" srcId="{331E0754-4C68-0348-9415-4F7977545BF8}" destId="{27F4B22B-1FCA-1A49-A568-DC8D025F3AF3}" srcOrd="0" destOrd="0" presId="urn:microsoft.com/office/officeart/2005/8/layout/radial4#2"/>
    <dgm:cxn modelId="{43E96E88-0CDD-D644-88EC-7D5DD6C24D2F}" type="presOf" srcId="{0482F028-A970-C34A-8A27-4088AEF41B00}" destId="{D714BEA8-899B-9A47-891C-A45C018F7022}" srcOrd="0" destOrd="0" presId="urn:microsoft.com/office/officeart/2005/8/layout/radial4#2"/>
    <dgm:cxn modelId="{CC2D63F3-F11E-4A46-BC7B-7A41E590732C}" type="presOf" srcId="{B96B481F-2606-AC45-932F-08A284B09B39}" destId="{3C987695-D461-4243-8D67-AA3933C964FE}" srcOrd="0" destOrd="0" presId="urn:microsoft.com/office/officeart/2005/8/layout/radial4#2"/>
    <dgm:cxn modelId="{1168E4BF-D273-C448-BDEE-18A0927B82E7}" srcId="{0482F028-A970-C34A-8A27-4088AEF41B00}" destId="{1DE23323-BBD4-C444-9723-5BA8490349A1}" srcOrd="6" destOrd="0" parTransId="{619A8B30-BB85-9642-9CBD-B867ACFC5DC5}" sibTransId="{567A0D4B-F6C1-4C42-BE92-32604F623C9F}"/>
    <dgm:cxn modelId="{758FA699-B92C-2C4E-8D2D-B1D984660456}" srcId="{2BB45C95-CC2F-1748-8F95-BF3805549D7F}" destId="{0482F028-A970-C34A-8A27-4088AEF41B00}" srcOrd="0" destOrd="0" parTransId="{B66FDC73-3C09-5442-A161-D6E926D7C380}" sibTransId="{51B69AC1-BCE0-DF4C-9771-DC5A4B06D7D1}"/>
    <dgm:cxn modelId="{6444E511-0F3B-2045-B1B9-E355DE1ADE61}" type="presOf" srcId="{97B92205-534E-3F41-8E82-E6241296D172}" destId="{16FD099A-0AF1-0B40-B413-616E4CD72C0C}" srcOrd="0" destOrd="0" presId="urn:microsoft.com/office/officeart/2005/8/layout/radial4#2"/>
    <dgm:cxn modelId="{62FAC7CA-5F36-2A43-909C-0479EC7C8A5F}" srcId="{0482F028-A970-C34A-8A27-4088AEF41B00}" destId="{57E1D4AD-4D30-B84E-9114-E796D30EFEE6}" srcOrd="5" destOrd="0" parTransId="{419F8A56-2F63-EA4C-840B-3BEEA7544F55}" sibTransId="{A8F9EDE9-12BA-4642-B11F-B6240EEB818D}"/>
    <dgm:cxn modelId="{6AB36611-76DE-904E-A9F5-AA4385B5AEC4}" type="presOf" srcId="{419F8A56-2F63-EA4C-840B-3BEEA7544F55}" destId="{CC780432-38D4-284E-902D-36C77D36DD20}" srcOrd="0" destOrd="0" presId="urn:microsoft.com/office/officeart/2005/8/layout/radial4#2"/>
    <dgm:cxn modelId="{10CCF705-70A5-2349-82C0-D6EC76BE380F}" type="presOf" srcId="{996D02D3-FD46-9F41-982A-3AA2C42567DA}" destId="{D0211EC5-1E9E-444C-81A7-DB83B2A365E9}" srcOrd="0" destOrd="0" presId="urn:microsoft.com/office/officeart/2005/8/layout/radial4#2"/>
    <dgm:cxn modelId="{2D72DE21-A6C4-444D-A0C4-E8E98729B6DD}" type="presOf" srcId="{EAC9B761-52D2-E84B-8B23-0558D2C51944}" destId="{0F4E90CB-2D73-F649-8EE8-7B60CD85FF10}" srcOrd="0" destOrd="0" presId="urn:microsoft.com/office/officeart/2005/8/layout/radial4#2"/>
    <dgm:cxn modelId="{7F7B7E77-8A81-824D-A7ED-6113EF3781E1}" type="presOf" srcId="{D04DF25A-863D-9A4C-962C-645741B63078}" destId="{08643D50-9FC1-EE4D-B886-F276377C5092}" srcOrd="0" destOrd="0" presId="urn:microsoft.com/office/officeart/2005/8/layout/radial4#2"/>
    <dgm:cxn modelId="{31580FBB-EBA3-6A4F-8989-2EA3B9A253A2}" type="presOf" srcId="{619A8B30-BB85-9642-9CBD-B867ACFC5DC5}" destId="{70B8AC11-2030-CA48-A79C-95D6DF12333D}" srcOrd="0" destOrd="0" presId="urn:microsoft.com/office/officeart/2005/8/layout/radial4#2"/>
    <dgm:cxn modelId="{CF500960-F11A-734E-8EE8-E32ACF3B2B3C}" type="presOf" srcId="{277731E2-7322-9343-B781-5E23EE67A32E}" destId="{C5A65962-2448-A04A-9095-A53F87143E99}" srcOrd="0" destOrd="0" presId="urn:microsoft.com/office/officeart/2005/8/layout/radial4#2"/>
    <dgm:cxn modelId="{A5AEAAB4-C8E0-D345-B8D4-4762FEA68BDD}" type="presOf" srcId="{233B380B-4A63-DF42-8800-D3F1F5FF79A2}" destId="{0C292CB7-4E21-834C-A008-EEA59671BF03}" srcOrd="0" destOrd="0" presId="urn:microsoft.com/office/officeart/2005/8/layout/radial4#2"/>
    <dgm:cxn modelId="{20FAB82D-B211-F743-958F-E9684CCFDA24}" type="presOf" srcId="{E3C4D46D-72D4-A641-AD7E-CF1B7AA04FFE}" destId="{C788BFD8-28D2-DE46-BA40-AB5EB938C013}" srcOrd="0" destOrd="0" presId="urn:microsoft.com/office/officeart/2005/8/layout/radial4#2"/>
    <dgm:cxn modelId="{C50F2DDD-56DB-AE47-ADEB-3A3B3346FA30}" srcId="{0482F028-A970-C34A-8A27-4088AEF41B00}" destId="{97B92205-534E-3F41-8E82-E6241296D172}" srcOrd="4" destOrd="0" parTransId="{233B380B-4A63-DF42-8800-D3F1F5FF79A2}" sibTransId="{4C66E126-CD6B-EF4B-8CFF-B9B24A236DAF}"/>
    <dgm:cxn modelId="{AFBACF78-B859-5345-82C8-5AAA37B4C888}" srcId="{0482F028-A970-C34A-8A27-4088AEF41B00}" destId="{277731E2-7322-9343-B781-5E23EE67A32E}" srcOrd="2" destOrd="0" parTransId="{65A70B88-8316-5548-BFD5-679AC60A81DE}" sibTransId="{3DB85FB9-12DB-AB49-A9C3-34FB81038790}"/>
    <dgm:cxn modelId="{CC0811D3-F4BA-9640-9DC1-3F972EDD9638}" type="presOf" srcId="{65A70B88-8316-5548-BFD5-679AC60A81DE}" destId="{8AAE9CE4-EDA6-1442-8E0B-7C75DCF2EEA8}" srcOrd="0" destOrd="0" presId="urn:microsoft.com/office/officeart/2005/8/layout/radial4#2"/>
    <dgm:cxn modelId="{853C6C86-4E3C-1A4C-BC9D-49EC98A44CEE}" type="presOf" srcId="{2BB45C95-CC2F-1748-8F95-BF3805549D7F}" destId="{1B126D92-9B15-C04C-8FDA-0FC189C1D0BE}" srcOrd="0" destOrd="0" presId="urn:microsoft.com/office/officeart/2005/8/layout/radial4#2"/>
    <dgm:cxn modelId="{A8B50396-BD62-C54D-9DAB-88259DF018DE}" srcId="{0482F028-A970-C34A-8A27-4088AEF41B00}" destId="{E3C4D46D-72D4-A641-AD7E-CF1B7AA04FFE}" srcOrd="1" destOrd="0" parTransId="{996D02D3-FD46-9F41-982A-3AA2C42567DA}" sibTransId="{0ED887FA-D843-B54E-B1B1-92695CF7F931}"/>
    <dgm:cxn modelId="{9FCA8AB2-D27B-B046-97EC-337DEE5CEEB4}" type="presOf" srcId="{1DE23323-BBD4-C444-9723-5BA8490349A1}" destId="{75F211D1-C9B8-7A48-88C3-34B454164CC3}" srcOrd="0" destOrd="0" presId="urn:microsoft.com/office/officeart/2005/8/layout/radial4#2"/>
    <dgm:cxn modelId="{79BC012B-5CFF-2447-A2BD-5293031A3FDF}" srcId="{0482F028-A970-C34A-8A27-4088AEF41B00}" destId="{D04DF25A-863D-9A4C-962C-645741B63078}" srcOrd="0" destOrd="0" parTransId="{EAC9B761-52D2-E84B-8B23-0558D2C51944}" sibTransId="{4F901725-E01E-8D4B-B92B-EB86F4E1CD8B}"/>
    <dgm:cxn modelId="{8F23914B-CA32-144F-A539-4ED703A7AEB3}" type="presParOf" srcId="{1B126D92-9B15-C04C-8FDA-0FC189C1D0BE}" destId="{D714BEA8-899B-9A47-891C-A45C018F7022}" srcOrd="0" destOrd="0" presId="urn:microsoft.com/office/officeart/2005/8/layout/radial4#2"/>
    <dgm:cxn modelId="{4529A46E-544F-1943-BE9E-214C834F4EC0}" type="presParOf" srcId="{1B126D92-9B15-C04C-8FDA-0FC189C1D0BE}" destId="{0F4E90CB-2D73-F649-8EE8-7B60CD85FF10}" srcOrd="1" destOrd="0" presId="urn:microsoft.com/office/officeart/2005/8/layout/radial4#2"/>
    <dgm:cxn modelId="{FB713552-4346-304E-924F-2BD6A0325360}" type="presParOf" srcId="{1B126D92-9B15-C04C-8FDA-0FC189C1D0BE}" destId="{08643D50-9FC1-EE4D-B886-F276377C5092}" srcOrd="2" destOrd="0" presId="urn:microsoft.com/office/officeart/2005/8/layout/radial4#2"/>
    <dgm:cxn modelId="{780A14C1-1372-3C49-A327-04C5BCE014A7}" type="presParOf" srcId="{1B126D92-9B15-C04C-8FDA-0FC189C1D0BE}" destId="{D0211EC5-1E9E-444C-81A7-DB83B2A365E9}" srcOrd="3" destOrd="0" presId="urn:microsoft.com/office/officeart/2005/8/layout/radial4#2"/>
    <dgm:cxn modelId="{337945C9-D723-4C4A-AFD9-C46717214BC6}" type="presParOf" srcId="{1B126D92-9B15-C04C-8FDA-0FC189C1D0BE}" destId="{C788BFD8-28D2-DE46-BA40-AB5EB938C013}" srcOrd="4" destOrd="0" presId="urn:microsoft.com/office/officeart/2005/8/layout/radial4#2"/>
    <dgm:cxn modelId="{B8BC0260-2E66-CA40-9DA1-CCD9FAFBFE19}" type="presParOf" srcId="{1B126D92-9B15-C04C-8FDA-0FC189C1D0BE}" destId="{8AAE9CE4-EDA6-1442-8E0B-7C75DCF2EEA8}" srcOrd="5" destOrd="0" presId="urn:microsoft.com/office/officeart/2005/8/layout/radial4#2"/>
    <dgm:cxn modelId="{E97EFC72-877F-2A4F-B85C-16CE6F1A9B1C}" type="presParOf" srcId="{1B126D92-9B15-C04C-8FDA-0FC189C1D0BE}" destId="{C5A65962-2448-A04A-9095-A53F87143E99}" srcOrd="6" destOrd="0" presId="urn:microsoft.com/office/officeart/2005/8/layout/radial4#2"/>
    <dgm:cxn modelId="{DDA79DFE-1A9F-1941-99C4-C1661C453951}" type="presParOf" srcId="{1B126D92-9B15-C04C-8FDA-0FC189C1D0BE}" destId="{3C987695-D461-4243-8D67-AA3933C964FE}" srcOrd="7" destOrd="0" presId="urn:microsoft.com/office/officeart/2005/8/layout/radial4#2"/>
    <dgm:cxn modelId="{68CB3D73-3989-EF48-A697-BB1F7051CDA6}" type="presParOf" srcId="{1B126D92-9B15-C04C-8FDA-0FC189C1D0BE}" destId="{27F4B22B-1FCA-1A49-A568-DC8D025F3AF3}" srcOrd="8" destOrd="0" presId="urn:microsoft.com/office/officeart/2005/8/layout/radial4#2"/>
    <dgm:cxn modelId="{9C66EACD-9B06-704B-8E34-9C3BF63E2DC7}" type="presParOf" srcId="{1B126D92-9B15-C04C-8FDA-0FC189C1D0BE}" destId="{0C292CB7-4E21-834C-A008-EEA59671BF03}" srcOrd="9" destOrd="0" presId="urn:microsoft.com/office/officeart/2005/8/layout/radial4#2"/>
    <dgm:cxn modelId="{C38A678D-3EEF-5E4F-B46C-9A3F20006321}" type="presParOf" srcId="{1B126D92-9B15-C04C-8FDA-0FC189C1D0BE}" destId="{16FD099A-0AF1-0B40-B413-616E4CD72C0C}" srcOrd="10" destOrd="0" presId="urn:microsoft.com/office/officeart/2005/8/layout/radial4#2"/>
    <dgm:cxn modelId="{AF3293CC-326A-C149-A023-815B39539E04}" type="presParOf" srcId="{1B126D92-9B15-C04C-8FDA-0FC189C1D0BE}" destId="{CC780432-38D4-284E-902D-36C77D36DD20}" srcOrd="11" destOrd="0" presId="urn:microsoft.com/office/officeart/2005/8/layout/radial4#2"/>
    <dgm:cxn modelId="{7FC5F204-C5C7-8846-ACB4-C7A212D95FAA}" type="presParOf" srcId="{1B126D92-9B15-C04C-8FDA-0FC189C1D0BE}" destId="{5842EA05-2759-5249-8A4F-586BC3340DA8}" srcOrd="12" destOrd="0" presId="urn:microsoft.com/office/officeart/2005/8/layout/radial4#2"/>
    <dgm:cxn modelId="{172E9ACC-9B16-1F45-BF90-658D4A9AE0D1}" type="presParOf" srcId="{1B126D92-9B15-C04C-8FDA-0FC189C1D0BE}" destId="{70B8AC11-2030-CA48-A79C-95D6DF12333D}" srcOrd="13" destOrd="0" presId="urn:microsoft.com/office/officeart/2005/8/layout/radial4#2"/>
    <dgm:cxn modelId="{EA27D0F0-E842-6A46-B2F3-3CB87151D880}" type="presParOf" srcId="{1B126D92-9B15-C04C-8FDA-0FC189C1D0BE}" destId="{75F211D1-C9B8-7A48-88C3-34B454164CC3}" srcOrd="14" destOrd="0" presId="urn:microsoft.com/office/officeart/2005/8/layout/radial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4BEA8-899B-9A47-891C-A45C018F7022}">
      <dsp:nvSpPr>
        <dsp:cNvPr id="0" name=""/>
        <dsp:cNvSpPr/>
      </dsp:nvSpPr>
      <dsp:spPr>
        <a:xfrm>
          <a:off x="2893780" y="2793696"/>
          <a:ext cx="1907144" cy="1907144"/>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Profit Responsibility</a:t>
          </a:r>
        </a:p>
      </dsp:txBody>
      <dsp:txXfrm>
        <a:off x="3173075" y="3072991"/>
        <a:ext cx="1348554" cy="1348554"/>
      </dsp:txXfrm>
    </dsp:sp>
    <dsp:sp modelId="{0F4E90CB-2D73-F649-8EE8-7B60CD85FF10}">
      <dsp:nvSpPr>
        <dsp:cNvPr id="0" name=""/>
        <dsp:cNvSpPr/>
      </dsp:nvSpPr>
      <dsp:spPr>
        <a:xfrm rot="10800000">
          <a:off x="669596" y="3475500"/>
          <a:ext cx="2101853" cy="543536"/>
        </a:xfrm>
        <a:prstGeom prst="lef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8643D50-9FC1-EE4D-B886-F276377C5092}">
      <dsp:nvSpPr>
        <dsp:cNvPr id="0" name=""/>
        <dsp:cNvSpPr/>
      </dsp:nvSpPr>
      <dsp:spPr>
        <a:xfrm>
          <a:off x="2096" y="3213268"/>
          <a:ext cx="1335001" cy="1068001"/>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Warranty/Claim Policies</a:t>
          </a:r>
        </a:p>
      </dsp:txBody>
      <dsp:txXfrm>
        <a:off x="33377" y="3244549"/>
        <a:ext cx="1272439" cy="1005439"/>
      </dsp:txXfrm>
    </dsp:sp>
    <dsp:sp modelId="{D0211EC5-1E9E-444C-81A7-DB83B2A365E9}">
      <dsp:nvSpPr>
        <dsp:cNvPr id="0" name=""/>
        <dsp:cNvSpPr/>
      </dsp:nvSpPr>
      <dsp:spPr>
        <a:xfrm rot="12600000">
          <a:off x="954537" y="2412085"/>
          <a:ext cx="2101853" cy="543536"/>
        </a:xfrm>
        <a:prstGeom prst="lef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788BFD8-28D2-DE46-BA40-AB5EB938C013}">
      <dsp:nvSpPr>
        <dsp:cNvPr id="0" name=""/>
        <dsp:cNvSpPr/>
      </dsp:nvSpPr>
      <dsp:spPr>
        <a:xfrm>
          <a:off x="427834" y="1624389"/>
          <a:ext cx="1335001" cy="1068001"/>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Technical Capabilities</a:t>
          </a:r>
        </a:p>
      </dsp:txBody>
      <dsp:txXfrm>
        <a:off x="459115" y="1655670"/>
        <a:ext cx="1272439" cy="1005439"/>
      </dsp:txXfrm>
    </dsp:sp>
    <dsp:sp modelId="{8AAE9CE4-EDA6-1442-8E0B-7C75DCF2EEA8}">
      <dsp:nvSpPr>
        <dsp:cNvPr id="0" name=""/>
        <dsp:cNvSpPr/>
      </dsp:nvSpPr>
      <dsp:spPr>
        <a:xfrm rot="14400000">
          <a:off x="1733011" y="1633612"/>
          <a:ext cx="2101853" cy="543536"/>
        </a:xfrm>
        <a:prstGeom prst="lef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5A65962-2448-A04A-9095-A53F87143E99}">
      <dsp:nvSpPr>
        <dsp:cNvPr id="0" name=""/>
        <dsp:cNvSpPr/>
      </dsp:nvSpPr>
      <dsp:spPr>
        <a:xfrm>
          <a:off x="1590974" y="461250"/>
          <a:ext cx="1335001" cy="1068001"/>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Price</a:t>
          </a:r>
        </a:p>
      </dsp:txBody>
      <dsp:txXfrm>
        <a:off x="1622255" y="492531"/>
        <a:ext cx="1272439" cy="1005439"/>
      </dsp:txXfrm>
    </dsp:sp>
    <dsp:sp modelId="{3C987695-D461-4243-8D67-AA3933C964FE}">
      <dsp:nvSpPr>
        <dsp:cNvPr id="0" name=""/>
        <dsp:cNvSpPr/>
      </dsp:nvSpPr>
      <dsp:spPr>
        <a:xfrm rot="16200000">
          <a:off x="2796426" y="1348671"/>
          <a:ext cx="2101853" cy="543536"/>
        </a:xfrm>
        <a:prstGeom prst="lef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7F4B22B-1FCA-1A49-A568-DC8D025F3AF3}">
      <dsp:nvSpPr>
        <dsp:cNvPr id="0" name=""/>
        <dsp:cNvSpPr/>
      </dsp:nvSpPr>
      <dsp:spPr>
        <a:xfrm>
          <a:off x="3179852" y="35511"/>
          <a:ext cx="1335001" cy="1068001"/>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Quality Specifications</a:t>
          </a:r>
        </a:p>
      </dsp:txBody>
      <dsp:txXfrm>
        <a:off x="3211133" y="66792"/>
        <a:ext cx="1272439" cy="1005439"/>
      </dsp:txXfrm>
    </dsp:sp>
    <dsp:sp modelId="{0C292CB7-4E21-834C-A008-EEA59671BF03}">
      <dsp:nvSpPr>
        <dsp:cNvPr id="0" name=""/>
        <dsp:cNvSpPr/>
      </dsp:nvSpPr>
      <dsp:spPr>
        <a:xfrm rot="18000000">
          <a:off x="3859840" y="1633612"/>
          <a:ext cx="2101853" cy="543536"/>
        </a:xfrm>
        <a:prstGeom prst="lef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6FD099A-0AF1-0B40-B413-616E4CD72C0C}">
      <dsp:nvSpPr>
        <dsp:cNvPr id="0" name=""/>
        <dsp:cNvSpPr/>
      </dsp:nvSpPr>
      <dsp:spPr>
        <a:xfrm>
          <a:off x="4768730" y="461250"/>
          <a:ext cx="1335001" cy="1068001"/>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Delivery Schedules</a:t>
          </a:r>
        </a:p>
      </dsp:txBody>
      <dsp:txXfrm>
        <a:off x="4800011" y="492531"/>
        <a:ext cx="1272439" cy="1005439"/>
      </dsp:txXfrm>
    </dsp:sp>
    <dsp:sp modelId="{CC780432-38D4-284E-902D-36C77D36DD20}">
      <dsp:nvSpPr>
        <dsp:cNvPr id="0" name=""/>
        <dsp:cNvSpPr/>
      </dsp:nvSpPr>
      <dsp:spPr>
        <a:xfrm rot="19800000">
          <a:off x="4638314" y="2412085"/>
          <a:ext cx="2101853" cy="543536"/>
        </a:xfrm>
        <a:prstGeom prst="lef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842EA05-2759-5249-8A4F-586BC3340DA8}">
      <dsp:nvSpPr>
        <dsp:cNvPr id="0" name=""/>
        <dsp:cNvSpPr/>
      </dsp:nvSpPr>
      <dsp:spPr>
        <a:xfrm>
          <a:off x="5931869" y="1624389"/>
          <a:ext cx="1335001" cy="1068001"/>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Past Performance</a:t>
          </a:r>
        </a:p>
      </dsp:txBody>
      <dsp:txXfrm>
        <a:off x="5963150" y="1655670"/>
        <a:ext cx="1272439" cy="1005439"/>
      </dsp:txXfrm>
    </dsp:sp>
    <dsp:sp modelId="{70B8AC11-2030-CA48-A79C-95D6DF12333D}">
      <dsp:nvSpPr>
        <dsp:cNvPr id="0" name=""/>
        <dsp:cNvSpPr/>
      </dsp:nvSpPr>
      <dsp:spPr>
        <a:xfrm>
          <a:off x="4923255" y="3475500"/>
          <a:ext cx="2101853" cy="543536"/>
        </a:xfrm>
        <a:prstGeom prst="lef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5F211D1-C9B8-7A48-88C3-34B454164CC3}">
      <dsp:nvSpPr>
        <dsp:cNvPr id="0" name=""/>
        <dsp:cNvSpPr/>
      </dsp:nvSpPr>
      <dsp:spPr>
        <a:xfrm>
          <a:off x="6357608" y="3213268"/>
          <a:ext cx="1335001" cy="1068001"/>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Product Facilities/Capacity</a:t>
          </a:r>
        </a:p>
      </dsp:txBody>
      <dsp:txXfrm>
        <a:off x="6388889" y="3244549"/>
        <a:ext cx="1272439" cy="1005439"/>
      </dsp:txXfrm>
    </dsp:sp>
  </dsp:spTree>
</dsp:drawing>
</file>

<file path=ppt/diagrams/layout1.xml><?xml version="1.0" encoding="utf-8"?>
<dgm:layoutDef xmlns:dgm="http://schemas.openxmlformats.org/drawingml/2006/diagram" xmlns:a="http://schemas.openxmlformats.org/drawingml/2006/main" uniqueId="urn:microsoft.com/office/officeart/2005/8/layout/radial4#2">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2">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a:defRPr sz="1200"/>
            </a:lvl1pPr>
          </a:lstStyle>
          <a:p>
            <a:pPr>
              <a:defRPr/>
            </a:pPr>
            <a:endParaRPr lang="en-US" dirty="0"/>
          </a:p>
        </p:txBody>
      </p:sp>
      <p:sp>
        <p:nvSpPr>
          <p:cNvPr id="8195" name="Rectangle 3"/>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lstStyle>
            <a:lvl1pPr algn="r">
              <a:defRPr sz="1200"/>
            </a:lvl1pPr>
          </a:lstStyle>
          <a:p>
            <a:pPr>
              <a:defRPr/>
            </a:pPr>
            <a:fld id="{21C2CB82-A855-1349-895E-F8580308F0D3}" type="datetime1">
              <a:rPr lang="en-US"/>
              <a:t>12/18/2016</a:t>
            </a:fld>
            <a:endParaRPr lang="en-US" dirty="0"/>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p:spPr>
      </p:sp>
      <p:sp>
        <p:nvSpPr>
          <p:cNvPr id="8197" name="Rectangle 5"/>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lstStyle>
            <a:lvl1pPr>
              <a:defRPr sz="1200"/>
            </a:lvl1pPr>
          </a:lstStyle>
          <a:p>
            <a:pPr>
              <a:defRPr/>
            </a:pPr>
            <a:endParaRPr lang="en-US" dirty="0"/>
          </a:p>
        </p:txBody>
      </p:sp>
      <p:sp>
        <p:nvSpPr>
          <p:cNvPr id="8199" name="Rectangle 7"/>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lstStyle>
            <a:lvl1pPr algn="r">
              <a:defRPr sz="1200"/>
            </a:lvl1pPr>
          </a:lstStyle>
          <a:p>
            <a:pPr>
              <a:defRPr/>
            </a:pPr>
            <a:fld id="{C5FF95B2-C3F5-B24F-9490-614F7B7B30E4}" type="slidenum">
              <a:rPr lang="en-US"/>
              <a:t>‹#›</a:t>
            </a:fld>
            <a:endParaRPr lang="en-US" dirty="0"/>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Calibri" panose="020F0502020204030204" pitchFamily="34" charset="0"/>
        <a:ea typeface="MS PGothic" panose="020B0600070205080204" charset="-128"/>
        <a:cs typeface="MS PGothic" panose="020B0600070205080204" charset="-128"/>
      </a:defRPr>
    </a:lvl1pPr>
    <a:lvl2pPr marL="457200" algn="l" defTabSz="457200" rtl="0" eaLnBrk="0" fontAlgn="base" hangingPunct="0">
      <a:spcBef>
        <a:spcPct val="30000"/>
      </a:spcBef>
      <a:spcAft>
        <a:spcPct val="0"/>
      </a:spcAft>
      <a:defRPr sz="1200" kern="1200">
        <a:solidFill>
          <a:schemeClr val="tx1"/>
        </a:solidFill>
        <a:latin typeface="Calibri" panose="020F0502020204030204" pitchFamily="34" charset="0"/>
        <a:ea typeface="MS PGothic" panose="020B0600070205080204" charset="-128"/>
        <a:cs typeface="+mn-cs"/>
      </a:defRPr>
    </a:lvl2pPr>
    <a:lvl3pPr marL="914400" algn="l" defTabSz="457200" rtl="0" eaLnBrk="0" fontAlgn="base" hangingPunct="0">
      <a:spcBef>
        <a:spcPct val="30000"/>
      </a:spcBef>
      <a:spcAft>
        <a:spcPct val="0"/>
      </a:spcAft>
      <a:defRPr sz="1200" kern="1200">
        <a:solidFill>
          <a:schemeClr val="tx1"/>
        </a:solidFill>
        <a:latin typeface="Calibri" panose="020F0502020204030204" pitchFamily="34" charset="0"/>
        <a:ea typeface="MS PGothic" panose="020B0600070205080204" charset="-128"/>
        <a:cs typeface="+mn-cs"/>
      </a:defRPr>
    </a:lvl3pPr>
    <a:lvl4pPr marL="1371600" algn="l" defTabSz="457200" rtl="0" eaLnBrk="0" fontAlgn="base" hangingPunct="0">
      <a:spcBef>
        <a:spcPct val="30000"/>
      </a:spcBef>
      <a:spcAft>
        <a:spcPct val="0"/>
      </a:spcAft>
      <a:defRPr sz="1200" kern="1200">
        <a:solidFill>
          <a:schemeClr val="tx1"/>
        </a:solidFill>
        <a:latin typeface="Calibri" panose="020F0502020204030204" pitchFamily="34" charset="0"/>
        <a:ea typeface="MS PGothic" panose="020B0600070205080204" charset="-128"/>
        <a:cs typeface="+mn-cs"/>
      </a:defRPr>
    </a:lvl4pPr>
    <a:lvl5pPr marL="1828800" algn="l" defTabSz="457200" rtl="0" eaLnBrk="0" fontAlgn="base" hangingPunct="0">
      <a:spcBef>
        <a:spcPct val="30000"/>
      </a:spcBef>
      <a:spcAft>
        <a:spcPct val="0"/>
      </a:spcAft>
      <a:defRPr sz="1200" kern="1200">
        <a:solidFill>
          <a:schemeClr val="tx1"/>
        </a:solidFill>
        <a:latin typeface="Calibri" panose="020F0502020204030204" pitchFamily="34" charset="0"/>
        <a:ea typeface="MS PGothic" panose="020B060007020508020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p:sp>
      <p:sp>
        <p:nvSpPr>
          <p:cNvPr id="921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p:sp>
      <p:sp>
        <p:nvSpPr>
          <p:cNvPr id="1638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p:sp>
      <p:sp>
        <p:nvSpPr>
          <p:cNvPr id="1638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p:sp>
      <p:sp>
        <p:nvSpPr>
          <p:cNvPr id="1638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p:sp>
      <p:sp>
        <p:nvSpPr>
          <p:cNvPr id="1024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p:cNvSpPr>
          <p:nvPr>
            <p:ph type="sldImg"/>
          </p:nvPr>
        </p:nvSpPr>
        <p:spPr>
          <a:solidFill>
            <a:srgbClr val="FFFFFF"/>
          </a:solidFill>
        </p:spPr>
      </p:sp>
      <p:sp>
        <p:nvSpPr>
          <p:cNvPr id="110595"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p:cNvSpPr>
          <p:nvPr>
            <p:ph type="sldImg"/>
          </p:nvPr>
        </p:nvSpPr>
        <p:spPr>
          <a:solidFill>
            <a:srgbClr val="FFFFFF"/>
          </a:solidFill>
        </p:spPr>
      </p:sp>
      <p:sp>
        <p:nvSpPr>
          <p:cNvPr id="112643"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p:cNvSpPr>
          <p:nvPr>
            <p:ph type="sldImg"/>
          </p:nvPr>
        </p:nvSpPr>
        <p:spPr>
          <a:solidFill>
            <a:srgbClr val="FFFFFF"/>
          </a:solidFill>
        </p:spPr>
      </p:sp>
      <p:sp>
        <p:nvSpPr>
          <p:cNvPr id="114691"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p:cNvSpPr>
          <p:nvPr>
            <p:ph type="sldImg"/>
          </p:nvPr>
        </p:nvSpPr>
        <p:spPr>
          <a:solidFill>
            <a:srgbClr val="FFFFFF"/>
          </a:solidFill>
        </p:spPr>
      </p:sp>
      <p:sp>
        <p:nvSpPr>
          <p:cNvPr id="116739"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p:cNvSpPr>
          <p:nvPr>
            <p:ph type="sldImg"/>
          </p:nvPr>
        </p:nvSpPr>
        <p:spPr>
          <a:solidFill>
            <a:srgbClr val="FFFFFF"/>
          </a:solidFill>
        </p:spPr>
      </p:sp>
      <p:sp>
        <p:nvSpPr>
          <p:cNvPr id="118787"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p:cNvSpPr>
          <p:nvPr>
            <p:ph type="sldImg"/>
          </p:nvPr>
        </p:nvSpPr>
        <p:spPr>
          <a:solidFill>
            <a:srgbClr val="FFFFFF"/>
          </a:solidFill>
        </p:spPr>
      </p:sp>
      <p:sp>
        <p:nvSpPr>
          <p:cNvPr id="124931"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p:cNvSpPr>
          <p:nvPr>
            <p:ph type="sldImg"/>
          </p:nvPr>
        </p:nvSpPr>
        <p:spPr>
          <a:solidFill>
            <a:srgbClr val="FFFFFF"/>
          </a:solidFill>
        </p:spPr>
      </p:sp>
      <p:sp>
        <p:nvSpPr>
          <p:cNvPr id="126979"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p:cNvSpPr>
          <p:nvPr>
            <p:ph type="sldImg"/>
          </p:nvPr>
        </p:nvSpPr>
        <p:spPr>
          <a:solidFill>
            <a:srgbClr val="FFFFFF"/>
          </a:solidFill>
        </p:spPr>
      </p:sp>
      <p:sp>
        <p:nvSpPr>
          <p:cNvPr id="126979"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p:cNvSpPr>
          <p:nvPr>
            <p:ph type="sldImg"/>
          </p:nvPr>
        </p:nvSpPr>
        <p:spPr>
          <a:solidFill>
            <a:srgbClr val="FFFFFF"/>
          </a:solidFill>
        </p:spPr>
      </p:sp>
      <p:sp>
        <p:nvSpPr>
          <p:cNvPr id="126979"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p:sp>
      <p:sp>
        <p:nvSpPr>
          <p:cNvPr id="2048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p:sp>
      <p:sp>
        <p:nvSpPr>
          <p:cNvPr id="1229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p:sp>
      <p:sp>
        <p:nvSpPr>
          <p:cNvPr id="4096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p:sp>
      <p:sp>
        <p:nvSpPr>
          <p:cNvPr id="4915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p:sp>
      <p:sp>
        <p:nvSpPr>
          <p:cNvPr id="5120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p:sp>
      <p:sp>
        <p:nvSpPr>
          <p:cNvPr id="5120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p:sp>
      <p:sp>
        <p:nvSpPr>
          <p:cNvPr id="51203"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p:sp>
      <p:sp>
        <p:nvSpPr>
          <p:cNvPr id="65539"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p:sp>
      <p:sp>
        <p:nvSpPr>
          <p:cNvPr id="15974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p:txBody>
          <a:bodyPr/>
          <a:lstStyle/>
          <a:p>
            <a:pPr eaLnBrk="1" hangingPunct="1">
              <a:defRPr/>
            </a:pP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panose="020B0604020202020204"/>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panose="020B0604020202020204"/>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817620" y="59960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44512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232727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Jump Link"/>
          <p:cNvSpPr>
            <a:spLocks noGrp="1"/>
          </p:cNvSpPr>
          <p:nvPr>
            <p:ph type="body" sz="quarter" idx="16" hasCustomPrompt="1"/>
          </p:nvPr>
        </p:nvSpPr>
        <p:spPr>
          <a:xfrm>
            <a:off x="3886200" y="508165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1"/>
          <p:cNvSpPr>
            <a:spLocks noGrp="1"/>
          </p:cNvSpPr>
          <p:nvPr>
            <p:ph type="media" sz="quarter" idx="11"/>
          </p:nvPr>
        </p:nvSpPr>
        <p:spPr>
          <a:xfrm>
            <a:off x="0" y="1066799"/>
            <a:ext cx="9144000" cy="5315957"/>
          </a:xfrm>
          <a:prstGeom prst="rect">
            <a:avLst/>
          </a:prstGeom>
        </p:spPr>
        <p:txBody>
          <a:bodyPr/>
          <a:lstStyle/>
          <a:p>
            <a:endParaRPr lang="en-US" dirty="0"/>
          </a:p>
        </p:txBody>
      </p:sp>
      <p:sp>
        <p:nvSpPr>
          <p:cNvPr id="5" name="Video Credit"/>
          <p:cNvSpPr>
            <a:spLocks noGrp="1"/>
          </p:cNvSpPr>
          <p:nvPr>
            <p:ph type="body" sz="quarter" idx="12"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Video Credit Here</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Jump Link"/>
          <p:cNvSpPr>
            <a:spLocks noGrp="1"/>
          </p:cNvSpPr>
          <p:nvPr>
            <p:ph type="body" sz="quarter" idx="12" hasCustomPrompt="1"/>
          </p:nvPr>
        </p:nvSpPr>
        <p:spPr>
          <a:xfrm>
            <a:off x="3817620" y="65294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panose="020B0604020202020204"/>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panose="020B0604020202020204"/>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817620" y="5996050"/>
            <a:ext cx="1508760" cy="99950"/>
          </a:xfrm>
          <a:prstGeom prst="rect">
            <a:avLst/>
          </a:prstGeom>
        </p:spPr>
        <p:txBody>
          <a:bodyPr lIns="0" tIns="0" rIns="0" bIns="0"/>
          <a:lstStyle>
            <a:lvl1pPr marL="0" indent="0" algn="ctr">
              <a:buNone/>
              <a:defRPr sz="800"/>
            </a:lvl1pPr>
          </a:lstStyle>
          <a:p>
            <a:pPr lvl="0"/>
            <a:r>
              <a:rPr lang="en-US" dirty="0"/>
              <a:t>Jump to long image description(s)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44512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Tagline-Gray BG, Title-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232727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Jump Link"/>
          <p:cNvSpPr>
            <a:spLocks noGrp="1"/>
          </p:cNvSpPr>
          <p:nvPr>
            <p:ph type="body" sz="quarter" idx="16" hasCustomPrompt="1"/>
          </p:nvPr>
        </p:nvSpPr>
        <p:spPr>
          <a:xfrm>
            <a:off x="3886200" y="508165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p>
            <a:endParaRPr lang="en-US" dirty="0"/>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a:spcAft>
                <a:spcPts val="800"/>
              </a:spcAft>
              <a:defRPr sz="2400"/>
            </a:lvl1pPr>
            <a:lvl2pPr>
              <a:spcAft>
                <a:spcPts val="800"/>
              </a:spcAft>
              <a:defRPr sz="2000"/>
            </a:lvl2pPr>
            <a:lvl3pPr>
              <a:spcAft>
                <a:spcPts val="800"/>
              </a:spcAft>
              <a:defRPr sz="1800"/>
            </a:lvl3pPr>
            <a:lvl4pPr>
              <a:spcAft>
                <a:spcPts val="800"/>
              </a:spcAft>
              <a:defRPr sz="1600"/>
            </a:lvl4pPr>
            <a:lvl5pPr>
              <a:spcAft>
                <a:spcPts val="800"/>
              </a:spcAft>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445125" y="6488875"/>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o 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o 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o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Tagline-Gray BG, Title-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Text Photo Credit3"/>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RedBar-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RedBar-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RedBar-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RedBar-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2"/>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5"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anose="020F0502020204030204"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anose="020F0502020204030204" pitchFamily="34" charset="0"/>
              </a:defRPr>
            </a:lvl1pPr>
            <a:lvl5pPr>
              <a:defRPr/>
            </a:lvl5pPr>
          </a:lstStyle>
          <a:p>
            <a:pPr lvl="0"/>
            <a:r>
              <a:rPr lang="en-US" dirty="0"/>
              <a:t>Insert Photo Credit Here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3.GIF"/><Relationship Id="rId4" Type="http://schemas.openxmlformats.org/officeDocument/2006/relationships/slideLayout" Target="../slideLayouts/slideLayout11.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7.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sp>
        <p:nvSpPr>
          <p:cNvPr id="13" name="Red Bar"/>
          <p:cNvSpPr/>
          <p:nvPr/>
        </p:nvSpPr>
        <p:spPr>
          <a:xfrm>
            <a:off x="0" y="6032531"/>
            <a:ext cx="9144000" cy="503767"/>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MH Tagline" descr="Tagline: Because learning changes everyth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481" y="6136056"/>
            <a:ext cx="3223119" cy="272375"/>
          </a:xfrm>
          <a:prstGeom prst="rect">
            <a:avLst/>
          </a:prstGeom>
        </p:spPr>
      </p:pic>
      <p:sp>
        <p:nvSpPr>
          <p:cNvPr id="14" name="Copyright" descr="©McGraw-Hill Education. All rights reserved. Authorized only for instructor use in the classroom.  No reproduction or further distribution permitted without the prior written consent of McGraw-Hill Education.&#10;"/>
          <p:cNvSpPr txBox="1"/>
          <p:nvPr/>
        </p:nvSpPr>
        <p:spPr>
          <a:xfrm>
            <a:off x="0" y="6518156"/>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a:buNone/>
              <a:defRPr/>
            </a:pPr>
            <a:r>
              <a:rPr kumimoji="0" lang="en-US" sz="3200" b="0" i="0" u="none" strike="noStrike" kern="1200" cap="none" spc="0" normalizeH="0" baseline="0" noProof="0" dirty="0">
                <a:ln>
                  <a:noFill/>
                </a:ln>
                <a:solidFill>
                  <a:srgbClr val="6A6A6A"/>
                </a:solidFill>
                <a:effectLst/>
                <a:uLnTx/>
                <a:uFillTx/>
                <a:latin typeface="Calibri" panose="020F0502020204030204"/>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panose="020F0502020204030204"/>
                <a:ea typeface="+mn-ea"/>
                <a:cs typeface="+mn-cs"/>
              </a:rPr>
              <a:t>for instructor use in the classroom.  No reproduction or further distribution permitted without the prior written consent of McGraw-Hill Education.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marR="0" indent="0" algn="r" defTabSz="914400" rtl="0" eaLnBrk="1" fontAlgn="auto" latinLnBrk="0" hangingPunct="1">
        <a:lnSpc>
          <a:spcPct val="100000"/>
        </a:lnSpc>
        <a:spcBef>
          <a:spcPts val="0"/>
        </a:spcBef>
        <a:spcAft>
          <a:spcPts val="0"/>
        </a:spcAft>
        <a:buClrTx/>
        <a:buSzTx/>
        <a:buFontTx/>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pic>
        <p:nvPicPr>
          <p:cNvPr id="2" name="MH Tagline" descr="Tag line: Because learning changes everyth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6257775"/>
            <a:ext cx="3371850" cy="476250"/>
          </a:xfrm>
          <a:prstGeom prst="rect">
            <a:avLst/>
          </a:prstGeom>
        </p:spPr>
      </p:pic>
      <p:sp>
        <p:nvSpPr>
          <p:cNvPr id="14" name="Copyright" descr="©McGraw-Hill Education. All rights reserved. Authorized only for instructor use in the classroom.  No reproduction or further distribution permitted without the prior written consent of McGraw-Hill Education.&#10;"/>
          <p:cNvSpPr txBox="1"/>
          <p:nvPr/>
        </p:nvSpPr>
        <p:spPr>
          <a:xfrm>
            <a:off x="0" y="67340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a:buNone/>
              <a:defRPr/>
            </a:pPr>
            <a:r>
              <a:rPr kumimoji="0" lang="en-US" sz="3200" b="0" i="0" u="none" strike="noStrike" kern="1200" cap="none" spc="0" normalizeH="0" baseline="0" noProof="0" dirty="0">
                <a:ln>
                  <a:noFill/>
                </a:ln>
                <a:solidFill>
                  <a:srgbClr val="6A6A6A"/>
                </a:solidFill>
                <a:effectLst/>
                <a:uLnTx/>
                <a:uFillTx/>
                <a:latin typeface="Calibri" panose="020F0502020204030204"/>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panose="020F0502020204030204"/>
                <a:ea typeface="+mn-ea"/>
                <a:cs typeface="+mn-cs"/>
              </a:rPr>
              <a:t>for instructor use in the classroom.  No reproduction or further distribution permitted without the prior written consent of McGraw-Hill Education.</a:t>
            </a: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p:nvPr/>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d Bar"/>
          <p:cNvSpPr/>
          <p:nvPr/>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0" name="Copyright" descr="©McGraw-Hill Education&#10;"/>
          <p:cNvSpPr txBox="1"/>
          <p:nvPr/>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Copyright" descr="©McGraw-Hill Education&#10;"/>
          <p:cNvSpPr txBox="1"/>
          <p:nvPr/>
        </p:nvSpPr>
        <p:spPr>
          <a:xfrm>
            <a:off x="0" y="6642556"/>
            <a:ext cx="1295400" cy="215444"/>
          </a:xfrm>
          <a:prstGeom prst="rect">
            <a:avLst/>
          </a:prstGeom>
          <a:noFill/>
        </p:spPr>
        <p:txBody>
          <a:bodyPr wrap="square" rtlCol="0">
            <a:spAutoFit/>
          </a:bodyPr>
          <a:lstStyle/>
          <a:p>
            <a:r>
              <a:rPr lang="en-US" sz="800" dirty="0">
                <a:solidFill>
                  <a:srgbClr val="6A6A6A"/>
                </a:solidFill>
              </a:rPr>
              <a:t>©McGraw-Hill Education</a:t>
            </a: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Lst>
  <p:transition spd="med"/>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p:nvSpPr>
        <p:spPr>
          <a:xfrm>
            <a:off x="0" y="6629400"/>
            <a:ext cx="9144000" cy="2286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 name="Copyright" descr="©McGraw-Hill Education."/>
          <p:cNvSpPr txBox="1"/>
          <p:nvPr/>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Lst>
  <p:transition spd="med"/>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pyright" descr="©McGraw-Hill Education"/>
          <p:cNvSpPr txBox="1"/>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Calibri" panose="020F0502020204030204" pitchFamily="34" charset="0"/>
                <a:ea typeface="+mn-ea"/>
                <a:cs typeface="+mn-cs"/>
              </a:rPr>
              <a:t>©McGraw-Hill Education.</a:t>
            </a:r>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ransition spd="med"/>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2pPr>
      <a:lvl3pPr algn="ctr" rtl="0" eaLnBrk="0" fontAlgn="base" hangingPunct="0">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3pPr>
      <a:lvl4pPr algn="ctr" rtl="0" eaLnBrk="0" fontAlgn="base" hangingPunct="0">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4pPr>
      <a:lvl5pPr algn="ctr" rtl="0" eaLnBrk="0" fontAlgn="base" hangingPunct="0">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5pPr>
      <a:lvl6pPr marL="457200" algn="ctr" rtl="0" fontAlgn="base">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6pPr>
      <a:lvl7pPr marL="914400" algn="ctr" rtl="0" fontAlgn="base">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7pPr>
      <a:lvl8pPr marL="1371600" algn="ctr" rtl="0" fontAlgn="base">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8pPr>
      <a:lvl9pPr marL="1828800" algn="ctr" rtl="0" fontAlgn="base">
        <a:spcBef>
          <a:spcPct val="0"/>
        </a:spcBef>
        <a:spcAft>
          <a:spcPct val="0"/>
        </a:spcAft>
        <a:defRPr sz="4400">
          <a:solidFill>
            <a:schemeClr val="tx2"/>
          </a:solidFill>
          <a:latin typeface="Arial" panose="020B0604020202020204" pitchFamily="34" charset="0"/>
          <a:ea typeface="MS PGothic" panose="020B0600070205080204" charset="-128"/>
          <a:cs typeface="MS PGothic" panose="020B0600070205080204"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slide" Target="slide45.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notesSlide" Target="../notesSlides/notesSlide10.xml"/><Relationship Id="rId1" Type="http://schemas.openxmlformats.org/officeDocument/2006/relationships/slideLayout" Target="../slideLayouts/slideLayout49.xml"/><Relationship Id="rId4" Type="http://schemas.openxmlformats.org/officeDocument/2006/relationships/slide" Target="slide3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49.xml"/><Relationship Id="rId5" Type="http://schemas.openxmlformats.org/officeDocument/2006/relationships/image" Target="../media/image8.jpeg"/><Relationship Id="rId4" Type="http://schemas.openxmlformats.org/officeDocument/2006/relationships/hyperlink" Target="http://kerin.tv/cr7e/ppt5-5"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51.xml"/><Relationship Id="rId5" Type="http://schemas.openxmlformats.org/officeDocument/2006/relationships/image" Target="../media/image8.jpeg"/><Relationship Id="rId4" Type="http://schemas.openxmlformats.org/officeDocument/2006/relationships/hyperlink" Target="http://kerin.tv/cr7e/v5-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slide" Target="slide46.xml"/></Relationships>
</file>

<file path=ppt/slides/_rels/slide15.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14.xml"/><Relationship Id="rId1" Type="http://schemas.openxmlformats.org/officeDocument/2006/relationships/slideLayout" Target="../slideLayouts/slideLayout49.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slide" Target="slide47.xml"/></Relationships>
</file>

<file path=ppt/slides/_rels/slide18.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17.xml"/><Relationship Id="rId1" Type="http://schemas.openxmlformats.org/officeDocument/2006/relationships/slideLayout" Target="../slideLayouts/slideLayout49.xml"/><Relationship Id="rId5" Type="http://schemas.openxmlformats.org/officeDocument/2006/relationships/slide" Target="slide42.xml"/><Relationship Id="rId4" Type="http://schemas.openxmlformats.org/officeDocument/2006/relationships/slide" Target="slide4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49.xml"/><Relationship Id="rId5" Type="http://schemas.openxmlformats.org/officeDocument/2006/relationships/image" Target="../media/image8.jpeg"/><Relationship Id="rId4" Type="http://schemas.openxmlformats.org/officeDocument/2006/relationships/hyperlink" Target="http://kerin.tv/cr7e/ppt5-6"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slide" Target="slide48.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49.xml"/><Relationship Id="rId5" Type="http://schemas.openxmlformats.org/officeDocument/2006/relationships/image" Target="../media/image8.jpeg"/><Relationship Id="rId4" Type="http://schemas.openxmlformats.org/officeDocument/2006/relationships/hyperlink" Target="http://kerin.tv/cr7e/v5-3"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hyperlink" Target="http://kerin.tv/cr7e/ppt5-7" TargetMode="External"/><Relationship Id="rId2" Type="http://schemas.openxmlformats.org/officeDocument/2006/relationships/notesSlide" Target="../notesSlides/notesSlide26.xml"/><Relationship Id="rId1" Type="http://schemas.openxmlformats.org/officeDocument/2006/relationships/slideLayout" Target="../slideLayouts/slideLayout49.xml"/><Relationship Id="rId4" Type="http://schemas.openxmlformats.org/officeDocument/2006/relationships/image" Target="../media/image8.jpeg"/></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9.xml"/><Relationship Id="rId5" Type="http://schemas.openxmlformats.org/officeDocument/2006/relationships/image" Target="../media/image8.jpeg"/><Relationship Id="rId4" Type="http://schemas.openxmlformats.org/officeDocument/2006/relationships/hyperlink" Target="http://kerin.tv/cr7e/ppt5-1"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49.xml"/><Relationship Id="rId5" Type="http://schemas.openxmlformats.org/officeDocument/2006/relationships/image" Target="../media/image26.jpeg"/><Relationship Id="rId4" Type="http://schemas.openxmlformats.org/officeDocument/2006/relationships/slide" Target="slide4.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49.xml"/><Relationship Id="rId5" Type="http://schemas.openxmlformats.org/officeDocument/2006/relationships/image" Target="../media/image26.jpeg"/><Relationship Id="rId4" Type="http://schemas.openxmlformats.org/officeDocument/2006/relationships/slide" Target="slide4.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49.xml"/><Relationship Id="rId5" Type="http://schemas.openxmlformats.org/officeDocument/2006/relationships/image" Target="../media/image26.jpeg"/><Relationship Id="rId4" Type="http://schemas.openxmlformats.org/officeDocument/2006/relationships/slide" Target="slide5.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2.xml"/><Relationship Id="rId1" Type="http://schemas.openxmlformats.org/officeDocument/2006/relationships/slideLayout" Target="../slideLayouts/slideLayout49.xml"/><Relationship Id="rId5" Type="http://schemas.openxmlformats.org/officeDocument/2006/relationships/image" Target="../media/image26.jpeg"/><Relationship Id="rId4" Type="http://schemas.openxmlformats.org/officeDocument/2006/relationships/slide" Target="slide7.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3.xml"/><Relationship Id="rId1" Type="http://schemas.openxmlformats.org/officeDocument/2006/relationships/slideLayout" Target="../slideLayouts/slideLayout49.xml"/><Relationship Id="rId5" Type="http://schemas.openxmlformats.org/officeDocument/2006/relationships/image" Target="../media/image26.jpeg"/><Relationship Id="rId4" Type="http://schemas.openxmlformats.org/officeDocument/2006/relationships/slide" Target="slide8.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49.xml"/><Relationship Id="rId5" Type="http://schemas.openxmlformats.org/officeDocument/2006/relationships/image" Target="../media/image26.jpeg"/><Relationship Id="rId4" Type="http://schemas.openxmlformats.org/officeDocument/2006/relationships/slide" Target="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5.xml"/><Relationship Id="rId1" Type="http://schemas.openxmlformats.org/officeDocument/2006/relationships/slideLayout" Target="../slideLayouts/slideLayout49.xml"/><Relationship Id="rId5" Type="http://schemas.openxmlformats.org/officeDocument/2006/relationships/image" Target="../media/image26.jpeg"/><Relationship Id="rId4" Type="http://schemas.openxmlformats.org/officeDocument/2006/relationships/slide" Target="slide11.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49.xml"/><Relationship Id="rId5" Type="http://schemas.openxmlformats.org/officeDocument/2006/relationships/image" Target="../media/image26.jpeg"/><Relationship Id="rId4" Type="http://schemas.openxmlformats.org/officeDocument/2006/relationships/slide" Target="slide11.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7.xml"/><Relationship Id="rId1" Type="http://schemas.openxmlformats.org/officeDocument/2006/relationships/slideLayout" Target="../slideLayouts/slideLayout49.xml"/><Relationship Id="rId5" Type="http://schemas.openxmlformats.org/officeDocument/2006/relationships/image" Target="../media/image26.jpeg"/><Relationship Id="rId4" Type="http://schemas.openxmlformats.org/officeDocument/2006/relationships/slide" Target="slide15.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8.xml"/><Relationship Id="rId1" Type="http://schemas.openxmlformats.org/officeDocument/2006/relationships/slideLayout" Target="../slideLayouts/slideLayout49.xml"/><Relationship Id="rId5" Type="http://schemas.openxmlformats.org/officeDocument/2006/relationships/image" Target="../media/image26.jpeg"/><Relationship Id="rId4" Type="http://schemas.openxmlformats.org/officeDocument/2006/relationships/slide" Target="slide16.xml"/></Relationships>
</file>

<file path=ppt/slides/_rels/slide4.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49.xml"/><Relationship Id="rId6" Type="http://schemas.openxmlformats.org/officeDocument/2006/relationships/hyperlink" Target="http://kerin.tv/cr7e/v5-1" TargetMode="External"/><Relationship Id="rId5" Type="http://schemas.openxmlformats.org/officeDocument/2006/relationships/image" Target="../media/image9.jpeg"/><Relationship Id="rId4" Type="http://schemas.openxmlformats.org/officeDocument/2006/relationships/slide" Target="slide31.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9.xml"/><Relationship Id="rId1" Type="http://schemas.openxmlformats.org/officeDocument/2006/relationships/slideLayout" Target="../slideLayouts/slideLayout49.xml"/><Relationship Id="rId5" Type="http://schemas.openxmlformats.org/officeDocument/2006/relationships/image" Target="../media/image26.jpeg"/><Relationship Id="rId4" Type="http://schemas.openxmlformats.org/officeDocument/2006/relationships/slide" Target="slide18.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0.xml"/><Relationship Id="rId1" Type="http://schemas.openxmlformats.org/officeDocument/2006/relationships/slideLayout" Target="../slideLayouts/slideLayout49.xml"/><Relationship Id="rId5" Type="http://schemas.openxmlformats.org/officeDocument/2006/relationships/image" Target="../media/image26.jpeg"/><Relationship Id="rId4" Type="http://schemas.openxmlformats.org/officeDocument/2006/relationships/slide" Target="slide18.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1.xml"/><Relationship Id="rId1" Type="http://schemas.openxmlformats.org/officeDocument/2006/relationships/slideLayout" Target="../slideLayouts/slideLayout49.xml"/><Relationship Id="rId5" Type="http://schemas.openxmlformats.org/officeDocument/2006/relationships/image" Target="../media/image26.jpeg"/><Relationship Id="rId4" Type="http://schemas.openxmlformats.org/officeDocument/2006/relationships/slide" Target="slide18.xml"/></Relationships>
</file>

<file path=ppt/slides/_rels/slide43.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5.xml"/><Relationship Id="rId1" Type="http://schemas.openxmlformats.org/officeDocument/2006/relationships/slideLayout" Target="../slideLayouts/slideLayout49.xml"/><Relationship Id="rId6" Type="http://schemas.openxmlformats.org/officeDocument/2006/relationships/hyperlink" Target="http://kerin.tv/cr7e/ppt5-3" TargetMode="External"/><Relationship Id="rId5" Type="http://schemas.openxmlformats.org/officeDocument/2006/relationships/image" Target="../media/image8.jpeg"/><Relationship Id="rId4" Type="http://schemas.openxmlformats.org/officeDocument/2006/relationships/hyperlink" Target="http://kerin.tv/cr7e/ppt5-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slide" Target="slide43.xml"/></Relationships>
</file>

<file path=ppt/slides/_rels/slide7.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7.xml"/><Relationship Id="rId1" Type="http://schemas.openxmlformats.org/officeDocument/2006/relationships/slideLayout" Target="../slideLayouts/slideLayout49.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8.xml"/><Relationship Id="rId1" Type="http://schemas.openxmlformats.org/officeDocument/2006/relationships/slideLayout" Target="../slideLayouts/slideLayout49.xml"/><Relationship Id="rId5" Type="http://schemas.openxmlformats.org/officeDocument/2006/relationships/image" Target="../media/image12.jpeg"/><Relationship Id="rId4" Type="http://schemas.openxmlformats.org/officeDocument/2006/relationships/slide" Target="slide3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slide" Target="slide44.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36" descr="Chap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272" y="505359"/>
            <a:ext cx="2517775" cy="388937"/>
          </a:xfrm>
          <a:prstGeom prst="rect">
            <a:avLst/>
          </a:prstGeom>
          <a:noFill/>
          <a:ln>
            <a:noFill/>
          </a:ln>
        </p:spPr>
      </p:pic>
      <p:pic>
        <p:nvPicPr>
          <p:cNvPr id="6" name="Picture 11" descr="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1302" y="1318157"/>
            <a:ext cx="1073150" cy="1828800"/>
          </a:xfrm>
          <a:prstGeom prst="rect">
            <a:avLst/>
          </a:prstGeom>
          <a:noFill/>
        </p:spPr>
      </p:pic>
      <p:sp>
        <p:nvSpPr>
          <p:cNvPr id="10" name="Title 9"/>
          <p:cNvSpPr>
            <a:spLocks noGrp="1"/>
          </p:cNvSpPr>
          <p:nvPr>
            <p:ph type="ctrTitle"/>
          </p:nvPr>
        </p:nvSpPr>
        <p:spPr>
          <a:xfrm>
            <a:off x="225425" y="3287210"/>
            <a:ext cx="5105400" cy="609600"/>
          </a:xfrm>
        </p:spPr>
        <p:txBody>
          <a:bodyPr/>
          <a:lstStyle/>
          <a:p>
            <a:r>
              <a:rPr lang="en-US" dirty="0"/>
              <a:t>Understanding Organizations As Customers</a:t>
            </a:r>
          </a:p>
        </p:txBody>
      </p:sp>
      <p:pic>
        <p:nvPicPr>
          <p:cNvPr id="5" name="Picture 4"/>
          <p:cNvPicPr>
            <a:picLocks noChangeAspect="1"/>
          </p:cNvPicPr>
          <p:nvPr/>
        </p:nvPicPr>
        <p:blipFill>
          <a:blip r:embed="rId5"/>
          <a:stretch>
            <a:fillRect/>
          </a:stretch>
        </p:blipFill>
        <p:spPr>
          <a:xfrm>
            <a:off x="5700617" y="1400544"/>
            <a:ext cx="3200601" cy="4094259"/>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77800" y="228600"/>
            <a:ext cx="8966200" cy="609600"/>
          </a:xfrm>
        </p:spPr>
        <p:txBody>
          <a:bodyPr/>
          <a:lstStyle/>
          <a:p>
            <a:pPr algn="l"/>
            <a:r>
              <a:rPr lang="en-US" sz="2400" dirty="0">
                <a:solidFill>
                  <a:srgbClr val="7493E2"/>
                </a:solidFill>
                <a:effectLst>
                  <a:outerShdw blurRad="38100" dist="38100" dir="2700000" algn="tl">
                    <a:srgbClr val="DDDDDD"/>
                  </a:outerShdw>
                </a:effectLst>
              </a:rPr>
              <a:t>FIGURE 5-2</a:t>
            </a:r>
            <a:r>
              <a:rPr lang="en-US" sz="2400" b="1" dirty="0"/>
              <a:t>  Product and supplier selection criteria for buying machine vision equipment emphasize factors other than price.</a:t>
            </a:r>
            <a:endParaRPr lang="en-US" sz="2400" dirty="0"/>
          </a:p>
        </p:txBody>
      </p:sp>
      <p:sp>
        <p:nvSpPr>
          <p:cNvPr id="13" name="Content Placeholder 12"/>
          <p:cNvSpPr>
            <a:spLocks noGrp="1"/>
          </p:cNvSpPr>
          <p:nvPr>
            <p:ph sz="half" idx="1"/>
          </p:nvPr>
        </p:nvSpPr>
        <p:spPr>
          <a:xfrm>
            <a:off x="457200" y="1143000"/>
            <a:ext cx="4038600" cy="5387340"/>
          </a:xfrm>
        </p:spPr>
        <p:txBody>
          <a:bodyPr/>
          <a:lstStyle/>
          <a:p>
            <a:r>
              <a:rPr lang="en-US" sz="2000" b="1" dirty="0"/>
              <a:t>Machine vision inspection camera used in auto industry to perform a gear inspection</a:t>
            </a:r>
            <a:endParaRPr lang="en-US" sz="2000" dirty="0"/>
          </a:p>
        </p:txBody>
      </p:sp>
      <p:sp>
        <p:nvSpPr>
          <p:cNvPr id="14" name="Content Placeholder 13"/>
          <p:cNvSpPr>
            <a:spLocks noGrp="1"/>
          </p:cNvSpPr>
          <p:nvPr>
            <p:ph sz="half" idx="2"/>
          </p:nvPr>
        </p:nvSpPr>
        <p:spPr>
          <a:xfrm>
            <a:off x="4648200" y="1143000"/>
            <a:ext cx="4038600" cy="5387340"/>
          </a:xfrm>
        </p:spPr>
        <p:txBody>
          <a:bodyPr/>
          <a:lstStyle/>
          <a:p>
            <a:r>
              <a:rPr lang="en-US" sz="2000" b="1" dirty="0"/>
              <a:t>Percentage of machine vision buyers citing individual selection criteria as important when making supplier decision</a:t>
            </a:r>
            <a:endParaRPr lang="en-US" sz="2000" dirty="0"/>
          </a:p>
        </p:txBody>
      </p:sp>
      <p:pic>
        <p:nvPicPr>
          <p:cNvPr id="8" name="Picture 7" descr="A photo shows a conveyor belt with gears laying on top of it. Hanging above it is a machine vision camera.&#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11" y="2830713"/>
            <a:ext cx="3974187" cy="3474720"/>
          </a:xfrm>
          <a:prstGeom prst="rect">
            <a:avLst/>
          </a:prstGeom>
        </p:spPr>
      </p:pic>
      <p:pic>
        <p:nvPicPr>
          <p:cNvPr id="10" name="Picture 9" descr="A bar graph lists criteria important to machine vision buyer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7133" y="2830713"/>
            <a:ext cx="4019826" cy="3383280"/>
          </a:xfrm>
          <a:prstGeom prst="rect">
            <a:avLst/>
          </a:prstGeom>
        </p:spPr>
      </p:pic>
      <p:sp>
        <p:nvSpPr>
          <p:cNvPr id="11" name="Text Placeholder 10"/>
          <p:cNvSpPr>
            <a:spLocks noGrp="1"/>
          </p:cNvSpPr>
          <p:nvPr>
            <p:ph type="body" sz="quarter" idx="12"/>
          </p:nvPr>
        </p:nvSpPr>
        <p:spPr/>
        <p:txBody>
          <a:bodyPr/>
          <a:lstStyle/>
          <a:p>
            <a:r>
              <a:rPr lang="en-US" dirty="0">
                <a:hlinkClick r:id="rId5" action="ppaction://hlinksldjump"/>
              </a:rPr>
              <a:t>Jump to Appendix 3 long image description</a:t>
            </a:r>
          </a:p>
        </p:txBody>
      </p:sp>
      <p:sp>
        <p:nvSpPr>
          <p:cNvPr id="9" name="Text Placeholder 8" hidden="1"/>
          <p:cNvSpPr>
            <a:spLocks noGrp="1"/>
          </p:cNvSpPr>
          <p:nvPr>
            <p:ph type="body" sz="quarter" idx="11"/>
          </p:nvPr>
        </p:nvSpPr>
        <p:spPr/>
        <p:txBody>
          <a:bodyPr/>
          <a:lstStyle/>
          <a:p>
            <a:endParaRPr lang="en-US"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200" b="1" dirty="0">
              <a:solidFill>
                <a:srgbClr val="A50532"/>
              </a:solidFill>
            </a:endParaRPr>
          </a:p>
        </p:txBody>
      </p:sp>
      <p:sp>
        <p:nvSpPr>
          <p:cNvPr id="8" name="Title 7"/>
          <p:cNvSpPr>
            <a:spLocks noGrp="1"/>
          </p:cNvSpPr>
          <p:nvPr>
            <p:ph type="title"/>
          </p:nvPr>
        </p:nvSpPr>
        <p:spPr>
          <a:xfrm>
            <a:off x="457200" y="248134"/>
            <a:ext cx="8229600" cy="1143000"/>
          </a:xfrm>
        </p:spPr>
        <p:txBody>
          <a:bodyPr/>
          <a:lstStyle/>
          <a:p>
            <a:pPr eaLnBrk="1" hangingPunct="1">
              <a:defRPr/>
            </a:pPr>
            <a:r>
              <a:rPr lang="en-US" sz="2800" b="1" dirty="0">
                <a:solidFill>
                  <a:srgbClr val="A50532"/>
                </a:solidFill>
              </a:rPr>
              <a:t>CHARACTERISTICS OF</a:t>
            </a:r>
            <a:br>
              <a:rPr lang="en-US" sz="2800" b="1" dirty="0">
                <a:solidFill>
                  <a:srgbClr val="A50532"/>
                </a:solidFill>
              </a:rPr>
            </a:br>
            <a:r>
              <a:rPr lang="en-US" sz="2800" b="1" dirty="0">
                <a:solidFill>
                  <a:srgbClr val="A50532"/>
                </a:solidFill>
              </a:rPr>
              <a:t>ORGANIZATIONAL BUYING</a:t>
            </a:r>
            <a:br>
              <a:rPr lang="en-US" sz="2800" b="1" dirty="0">
                <a:solidFill>
                  <a:srgbClr val="A50532"/>
                </a:solidFill>
              </a:rPr>
            </a:br>
            <a:r>
              <a:rPr lang="en-US" sz="2000" b="1" dirty="0">
                <a:solidFill>
                  <a:srgbClr val="A50532"/>
                </a:solidFill>
              </a:rPr>
              <a:t>BUYER-SELLER RELATIONSHIPS &amp; SUPPLY PARTNERSHIPS</a:t>
            </a:r>
            <a:endParaRPr lang="en-US" sz="2000" dirty="0"/>
          </a:p>
        </p:txBody>
      </p:sp>
      <p:sp>
        <p:nvSpPr>
          <p:cNvPr id="9" name="Content Placeholder 8"/>
          <p:cNvSpPr>
            <a:spLocks noGrp="1"/>
          </p:cNvSpPr>
          <p:nvPr>
            <p:ph idx="1"/>
          </p:nvPr>
        </p:nvSpPr>
        <p:spPr>
          <a:xfrm>
            <a:off x="914400" y="1847632"/>
            <a:ext cx="7146649" cy="4525963"/>
          </a:xfrm>
        </p:spPr>
        <p:txBody>
          <a:bodyPr/>
          <a:lstStyle/>
          <a:p>
            <a:r>
              <a:rPr lang="en-US" b="1" dirty="0">
                <a:solidFill>
                  <a:srgbClr val="0064FF"/>
                </a:solidFill>
                <a:hlinkClick r:id="rId3" action="ppaction://hlinksldjump"/>
              </a:rPr>
              <a:t>Reciprocity</a:t>
            </a:r>
            <a:endParaRPr lang="en-US" b="1" dirty="0">
              <a:solidFill>
                <a:srgbClr val="0064FF"/>
              </a:solidFill>
            </a:endParaRPr>
          </a:p>
          <a:p>
            <a:r>
              <a:rPr lang="en-US" b="1" dirty="0">
                <a:solidFill>
                  <a:srgbClr val="0064FF"/>
                </a:solidFill>
                <a:hlinkClick r:id="rId4" action="ppaction://hlinksldjump"/>
              </a:rPr>
              <a:t>Supply Partnership</a:t>
            </a:r>
            <a:endParaRPr lang="en-US" b="1" dirty="0">
              <a:solidFill>
                <a:srgbClr val="0064FF"/>
              </a:solidFill>
            </a:endParaRPr>
          </a:p>
          <a:p>
            <a:r>
              <a:rPr lang="en-US" b="1" dirty="0"/>
              <a:t>Sustainable Procurement – To Benefit the Environment</a:t>
            </a:r>
            <a:endParaRPr lang="en-US"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lnSpc>
                <a:spcPct val="105000"/>
              </a:lnSpc>
              <a:spcBef>
                <a:spcPct val="30000"/>
              </a:spcBef>
              <a:defRPr/>
            </a:pPr>
            <a:endParaRPr lang="en-US" sz="2800" b="1" dirty="0">
              <a:solidFill>
                <a:schemeClr val="accent2"/>
              </a:solidFill>
            </a:endParaRPr>
          </a:p>
        </p:txBody>
      </p:sp>
      <p:sp>
        <p:nvSpPr>
          <p:cNvPr id="9" name="Title 8"/>
          <p:cNvSpPr>
            <a:spLocks noGrp="1"/>
          </p:cNvSpPr>
          <p:nvPr>
            <p:ph type="title"/>
          </p:nvPr>
        </p:nvSpPr>
        <p:spPr/>
        <p:txBody>
          <a:bodyPr/>
          <a:lstStyle/>
          <a:p>
            <a:r>
              <a:rPr lang="en-US" sz="3200" b="1" dirty="0">
                <a:solidFill>
                  <a:srgbClr val="AA785A"/>
                </a:solidFill>
              </a:rPr>
              <a:t>MARKETING MATTERS</a:t>
            </a:r>
            <a:br>
              <a:rPr lang="en-US" sz="2800" b="1" dirty="0">
                <a:solidFill>
                  <a:schemeClr val="accent2"/>
                </a:solidFill>
              </a:rPr>
            </a:br>
            <a:r>
              <a:rPr lang="en-US" sz="2400" b="1" dirty="0" err="1">
                <a:solidFill>
                  <a:srgbClr val="A50532"/>
                </a:solidFill>
              </a:rPr>
              <a:t>Milsco</a:t>
            </a:r>
            <a:r>
              <a:rPr lang="en-US" sz="2400" b="1" dirty="0">
                <a:solidFill>
                  <a:srgbClr val="A50532"/>
                </a:solidFill>
              </a:rPr>
              <a:t> Manufacturing—Delivering a Great Ride</a:t>
            </a:r>
            <a:br>
              <a:rPr lang="en-US" sz="2400" b="1" dirty="0">
                <a:solidFill>
                  <a:srgbClr val="A50532"/>
                </a:solidFill>
              </a:rPr>
            </a:br>
            <a:r>
              <a:rPr lang="en-US" sz="2400" b="1" dirty="0">
                <a:solidFill>
                  <a:srgbClr val="A50532"/>
                </a:solidFill>
              </a:rPr>
              <a:t>for Customers</a:t>
            </a:r>
            <a:r>
              <a:rPr lang="ja-JP" altLang="en-US" sz="2400" b="1" dirty="0">
                <a:solidFill>
                  <a:srgbClr val="A50532"/>
                </a:solidFill>
              </a:rPr>
              <a:t>’</a:t>
            </a:r>
            <a:r>
              <a:rPr lang="en-US" sz="2400" b="1" dirty="0">
                <a:solidFill>
                  <a:srgbClr val="A50532"/>
                </a:solidFill>
              </a:rPr>
              <a:t> Seats</a:t>
            </a:r>
            <a:endParaRPr lang="en-US" sz="2400" dirty="0"/>
          </a:p>
        </p:txBody>
      </p:sp>
      <p:sp>
        <p:nvSpPr>
          <p:cNvPr id="10" name="Content Placeholder 9"/>
          <p:cNvSpPr>
            <a:spLocks noGrp="1"/>
          </p:cNvSpPr>
          <p:nvPr>
            <p:ph idx="1"/>
          </p:nvPr>
        </p:nvSpPr>
        <p:spPr>
          <a:xfrm>
            <a:off x="4394200" y="1774825"/>
            <a:ext cx="4292600" cy="1933046"/>
          </a:xfrm>
        </p:spPr>
        <p:txBody>
          <a:bodyPr/>
          <a:lstStyle/>
          <a:p>
            <a:r>
              <a:rPr lang="en-US" sz="2800" b="1" dirty="0"/>
              <a:t>3 Million Seats</a:t>
            </a:r>
          </a:p>
          <a:p>
            <a:r>
              <a:rPr lang="en-US" sz="2800" b="1" dirty="0"/>
              <a:t>200 Unique Variations</a:t>
            </a:r>
          </a:p>
          <a:p>
            <a:r>
              <a:rPr lang="en-US" sz="2800" b="1" dirty="0"/>
              <a:t>84-Year Partnership with Harley-Davidson</a:t>
            </a:r>
          </a:p>
          <a:p>
            <a:r>
              <a:rPr lang="en-US" sz="2800" b="1" dirty="0"/>
              <a:t>100 New Products/Year to Meet Customer Requirements</a:t>
            </a:r>
          </a:p>
        </p:txBody>
      </p:sp>
      <p:pic>
        <p:nvPicPr>
          <p:cNvPr id="12" name="Picture 4" descr="Photo of a rider on a Harley-Davidson motorcycl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7491" y="1774825"/>
            <a:ext cx="2833688" cy="4489450"/>
          </a:xfrm>
          <a:prstGeom prst="rect">
            <a:avLst/>
          </a:prstGeom>
          <a:noFill/>
          <a:ln>
            <a:noFill/>
          </a:ln>
        </p:spPr>
      </p:pic>
      <p:grpSp>
        <p:nvGrpSpPr>
          <p:cNvPr id="11" name="Group 10" descr="Click for the Milsco website."/>
          <p:cNvGrpSpPr/>
          <p:nvPr/>
        </p:nvGrpSpPr>
        <p:grpSpPr>
          <a:xfrm>
            <a:off x="4733991" y="5883275"/>
            <a:ext cx="2912203" cy="762000"/>
            <a:chOff x="4733991" y="5883275"/>
            <a:chExt cx="2912203" cy="762000"/>
          </a:xfrm>
        </p:grpSpPr>
        <p:pic>
          <p:nvPicPr>
            <p:cNvPr id="31748" name="Picture 15">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7682" y="5883275"/>
              <a:ext cx="798512" cy="762000"/>
            </a:xfrm>
            <a:prstGeom prst="rect">
              <a:avLst/>
            </a:prstGeom>
            <a:noFill/>
            <a:ln>
              <a:noFill/>
            </a:ln>
          </p:spPr>
        </p:pic>
        <p:sp>
          <p:nvSpPr>
            <p:cNvPr id="2" name="TextBox 1"/>
            <p:cNvSpPr txBox="1"/>
            <p:nvPr/>
          </p:nvSpPr>
          <p:spPr>
            <a:xfrm>
              <a:off x="4733991" y="6079609"/>
              <a:ext cx="1911742" cy="369332"/>
            </a:xfrm>
            <a:prstGeom prst="rect">
              <a:avLst/>
            </a:prstGeom>
            <a:noFill/>
          </p:spPr>
          <p:txBody>
            <a:bodyPr wrap="none" rtlCol="0">
              <a:spAutoFit/>
            </a:bodyPr>
            <a:lstStyle/>
            <a:p>
              <a:pPr algn="ctr"/>
              <a:r>
                <a:rPr lang="en-US" sz="1800" b="1" dirty="0"/>
                <a:t>Milsco Website</a:t>
              </a:r>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marL="228600" algn="ctr" eaLnBrk="1" hangingPunct="1">
              <a:lnSpc>
                <a:spcPct val="105000"/>
              </a:lnSpc>
              <a:spcBef>
                <a:spcPct val="30000"/>
              </a:spcBef>
              <a:defRPr/>
            </a:pPr>
            <a:endParaRPr lang="en-US" b="1" dirty="0">
              <a:solidFill>
                <a:schemeClr val="accent2"/>
              </a:solidFill>
            </a:endParaRPr>
          </a:p>
        </p:txBody>
      </p:sp>
      <p:sp>
        <p:nvSpPr>
          <p:cNvPr id="8" name="Title 7"/>
          <p:cNvSpPr>
            <a:spLocks noGrp="1"/>
          </p:cNvSpPr>
          <p:nvPr>
            <p:ph type="title"/>
          </p:nvPr>
        </p:nvSpPr>
        <p:spPr/>
        <p:txBody>
          <a:bodyPr/>
          <a:lstStyle/>
          <a:p>
            <a:r>
              <a:rPr lang="en-US" sz="3200" b="1" dirty="0">
                <a:solidFill>
                  <a:srgbClr val="AA785A"/>
                </a:solidFill>
              </a:rPr>
              <a:t>MAKING RESPONSIBLE DECISIONS</a:t>
            </a:r>
            <a:br>
              <a:rPr lang="en-US" sz="2800" b="1" dirty="0">
                <a:solidFill>
                  <a:schemeClr val="accent2"/>
                </a:solidFill>
              </a:rPr>
            </a:br>
            <a:r>
              <a:rPr lang="en-US" sz="2400" b="1" dirty="0">
                <a:solidFill>
                  <a:srgbClr val="A50532"/>
                </a:solidFill>
              </a:rPr>
              <a:t>Sustainable Procurement for Sustainable Growth</a:t>
            </a:r>
            <a:endParaRPr lang="en-US" sz="2400" dirty="0"/>
          </a:p>
        </p:txBody>
      </p:sp>
      <p:pic>
        <p:nvPicPr>
          <p:cNvPr id="10" name="Content Placeholder 9" descr="A photo of a coffee farmer standing in a field."/>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07191" y="2213862"/>
            <a:ext cx="4664900" cy="2990191"/>
          </a:xfrm>
          <a:prstGeom prst="rect">
            <a:avLst/>
          </a:prstGeom>
          <a:noFill/>
          <a:ln>
            <a:noFill/>
          </a:ln>
        </p:spPr>
      </p:pic>
      <p:sp>
        <p:nvSpPr>
          <p:cNvPr id="4" name="Content Placeholder 3"/>
          <p:cNvSpPr>
            <a:spLocks noGrp="1"/>
          </p:cNvSpPr>
          <p:nvPr>
            <p:ph sz="half" idx="2"/>
          </p:nvPr>
        </p:nvSpPr>
        <p:spPr/>
        <p:txBody>
          <a:bodyPr/>
          <a:lstStyle/>
          <a:p>
            <a:pPr>
              <a:buFont typeface="Arial" panose="020B0604020202020204"/>
              <a:buChar char="•"/>
            </a:pPr>
            <a:r>
              <a:rPr lang="en-US" b="1" dirty="0"/>
              <a:t>Starbucks Is a Leader in Sustainable Procurement</a:t>
            </a:r>
          </a:p>
          <a:p>
            <a:pPr>
              <a:buFont typeface="Arial" panose="020B0604020202020204"/>
              <a:buChar char="•"/>
            </a:pPr>
            <a:r>
              <a:rPr lang="en-US" b="1" dirty="0"/>
              <a:t>Coffee Growers in 20 Countries</a:t>
            </a:r>
          </a:p>
          <a:p>
            <a:pPr>
              <a:buFont typeface="Arial" panose="020B0604020202020204"/>
              <a:buChar char="•"/>
            </a:pPr>
            <a:r>
              <a:rPr lang="en-US" b="1" dirty="0"/>
              <a:t>Fair Price for Beans</a:t>
            </a:r>
          </a:p>
          <a:p>
            <a:pPr>
              <a:buFont typeface="Arial" panose="020B0604020202020204"/>
              <a:buChar char="•"/>
            </a:pPr>
            <a:r>
              <a:rPr lang="en-US" b="1" dirty="0"/>
              <a:t>Ecologically Sound Growing</a:t>
            </a:r>
          </a:p>
          <a:p>
            <a:endParaRPr lang="en-US" dirty="0"/>
          </a:p>
        </p:txBody>
      </p:sp>
      <p:sp>
        <p:nvSpPr>
          <p:cNvPr id="6" name="Text Placeholder 5"/>
          <p:cNvSpPr>
            <a:spLocks noGrp="1"/>
          </p:cNvSpPr>
          <p:nvPr>
            <p:ph type="body" sz="quarter" idx="16"/>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grpSp>
        <p:nvGrpSpPr>
          <p:cNvPr id="9" name="Group 8" descr="Click for the Starbucks Sustainability video."/>
          <p:cNvGrpSpPr/>
          <p:nvPr/>
        </p:nvGrpSpPr>
        <p:grpSpPr>
          <a:xfrm>
            <a:off x="2009421" y="5839299"/>
            <a:ext cx="2676785" cy="762000"/>
            <a:chOff x="5258788" y="5954968"/>
            <a:chExt cx="2676785" cy="762000"/>
          </a:xfrm>
        </p:grpSpPr>
        <p:pic>
          <p:nvPicPr>
            <p:cNvPr id="7" name="Picture 19">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7061" y="5954968"/>
              <a:ext cx="798512" cy="762000"/>
            </a:xfrm>
            <a:prstGeom prst="rect">
              <a:avLst/>
            </a:prstGeom>
            <a:noFill/>
            <a:ln>
              <a:noFill/>
            </a:ln>
          </p:spPr>
        </p:pic>
        <p:sp>
          <p:nvSpPr>
            <p:cNvPr id="2" name="TextBox 1"/>
            <p:cNvSpPr txBox="1"/>
            <p:nvPr/>
          </p:nvSpPr>
          <p:spPr>
            <a:xfrm>
              <a:off x="5258788" y="5954968"/>
              <a:ext cx="1685078" cy="646331"/>
            </a:xfrm>
            <a:prstGeom prst="rect">
              <a:avLst/>
            </a:prstGeom>
            <a:noFill/>
          </p:spPr>
          <p:txBody>
            <a:bodyPr wrap="none" rtlCol="0">
              <a:spAutoFit/>
            </a:bodyPr>
            <a:lstStyle/>
            <a:p>
              <a:pPr algn="ctr"/>
              <a:r>
                <a:rPr lang="en-US" sz="1800" b="1" dirty="0"/>
                <a:t>Starbucks</a:t>
              </a:r>
            </a:p>
            <a:p>
              <a:pPr algn="ctr"/>
              <a:r>
                <a:rPr lang="en-US" sz="1800" b="1" dirty="0"/>
                <a:t>Sustainability</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7800" y="228600"/>
            <a:ext cx="8966200" cy="609600"/>
          </a:xfrm>
        </p:spPr>
        <p:txBody>
          <a:bodyPr/>
          <a:lstStyle/>
          <a:p>
            <a:pPr algn="l"/>
            <a:r>
              <a:rPr lang="en-US" sz="2400" dirty="0">
                <a:solidFill>
                  <a:srgbClr val="7493E2"/>
                </a:solidFill>
                <a:effectLst>
                  <a:outerShdw blurRad="38100" dist="38100" dir="2700000" algn="tl">
                    <a:srgbClr val="DDDDDD"/>
                  </a:outerShdw>
                </a:effectLst>
              </a:rPr>
              <a:t>FIGURE 5-3</a:t>
            </a:r>
            <a:r>
              <a:rPr lang="en-US" sz="2400" b="1" dirty="0"/>
              <a:t>  Comparing the stages in a consumer and organizational purchase decision process.</a:t>
            </a:r>
            <a:endParaRPr lang="en-US" sz="2400" dirty="0"/>
          </a:p>
        </p:txBody>
      </p:sp>
      <p:pic>
        <p:nvPicPr>
          <p:cNvPr id="6" name="Content Placeholder 5" descr="A table listing the five stages of the buying decision proces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199" y="1146903"/>
            <a:ext cx="6678143" cy="5228497"/>
          </a:xfrm>
          <a:prstGeom prst="rect">
            <a:avLst/>
          </a:prstGeom>
        </p:spPr>
      </p:pic>
      <p:sp>
        <p:nvSpPr>
          <p:cNvPr id="7" name="Text Placeholder 6"/>
          <p:cNvSpPr>
            <a:spLocks noGrp="1"/>
          </p:cNvSpPr>
          <p:nvPr>
            <p:ph type="body" sz="quarter" idx="16"/>
          </p:nvPr>
        </p:nvSpPr>
        <p:spPr/>
        <p:txBody>
          <a:bodyPr/>
          <a:lstStyle/>
          <a:p>
            <a:r>
              <a:rPr lang="en-US" dirty="0">
                <a:hlinkClick r:id="rId4" action="ppaction://hlinksldjump"/>
              </a:rPr>
              <a:t>Jump to Appendix 4 long image description</a:t>
            </a:r>
          </a:p>
        </p:txBody>
      </p:sp>
      <p:sp>
        <p:nvSpPr>
          <p:cNvPr id="5" name="Text Placeholder 4" hidden="1"/>
          <p:cNvSpPr>
            <a:spLocks noGrp="1"/>
          </p:cNvSpPr>
          <p:nvPr>
            <p:ph type="body" sz="quarter" idx="11"/>
          </p:nvPr>
        </p:nvSpPr>
        <p:spPr/>
        <p:txBody>
          <a:bodyPr/>
          <a:lstStyle/>
          <a:p>
            <a:endParaRPr lang="en-US"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3200" b="1" dirty="0">
              <a:solidFill>
                <a:srgbClr val="A50532"/>
              </a:solidFill>
            </a:endParaRPr>
          </a:p>
        </p:txBody>
      </p:sp>
      <p:sp>
        <p:nvSpPr>
          <p:cNvPr id="15" name="Title 14"/>
          <p:cNvSpPr>
            <a:spLocks noGrp="1"/>
          </p:cNvSpPr>
          <p:nvPr>
            <p:ph type="title"/>
          </p:nvPr>
        </p:nvSpPr>
        <p:spPr/>
        <p:txBody>
          <a:bodyPr anchor="ctr"/>
          <a:lstStyle/>
          <a:p>
            <a:r>
              <a:rPr lang="en-US" sz="2800" b="1" dirty="0">
                <a:solidFill>
                  <a:srgbClr val="A50532"/>
                </a:solidFill>
              </a:rPr>
              <a:t>ORGANIZATIONAL BUYING PROCESS AND THEY BUYING CENTER</a:t>
            </a:r>
            <a:endParaRPr lang="en-US" sz="2800" dirty="0"/>
          </a:p>
        </p:txBody>
      </p:sp>
      <p:sp>
        <p:nvSpPr>
          <p:cNvPr id="16" name="Content Placeholder 15"/>
          <p:cNvSpPr>
            <a:spLocks noGrp="1"/>
          </p:cNvSpPr>
          <p:nvPr>
            <p:ph idx="1"/>
          </p:nvPr>
        </p:nvSpPr>
        <p:spPr/>
        <p:txBody>
          <a:bodyPr/>
          <a:lstStyle/>
          <a:p>
            <a:r>
              <a:rPr lang="en-US" b="1" dirty="0">
                <a:solidFill>
                  <a:srgbClr val="0064FF"/>
                </a:solidFill>
                <a:hlinkClick r:id="rId3" action="ppaction://hlinksldjump"/>
              </a:rPr>
              <a:t>Buying Center</a:t>
            </a:r>
            <a:endParaRPr lang="en-US" b="1" dirty="0">
              <a:solidFill>
                <a:srgbClr val="0064FF"/>
              </a:solidFill>
            </a:endParaRPr>
          </a:p>
          <a:p>
            <a:r>
              <a:rPr lang="en-US" b="1" dirty="0"/>
              <a:t>Buying Committee</a:t>
            </a:r>
          </a:p>
          <a:p>
            <a:r>
              <a:rPr lang="en-US" b="1" dirty="0"/>
              <a:t>People in the Buying Center</a:t>
            </a:r>
          </a:p>
          <a:p>
            <a:r>
              <a:rPr lang="en-US" b="1" dirty="0"/>
              <a:t>Roles in the Buying Center</a:t>
            </a:r>
          </a:p>
          <a:p>
            <a:pPr lvl="1"/>
            <a:r>
              <a:rPr lang="en-US" b="1" dirty="0"/>
              <a:t>Users</a:t>
            </a:r>
          </a:p>
          <a:p>
            <a:pPr lvl="1"/>
            <a:r>
              <a:rPr lang="en-US" b="1" dirty="0"/>
              <a:t>Influencers</a:t>
            </a:r>
          </a:p>
          <a:p>
            <a:pPr lvl="1"/>
            <a:r>
              <a:rPr lang="en-US" b="1" dirty="0"/>
              <a:t>Buyers</a:t>
            </a:r>
          </a:p>
          <a:p>
            <a:pPr lvl="1"/>
            <a:r>
              <a:rPr lang="en-US" b="1" dirty="0"/>
              <a:t>Deciders</a:t>
            </a:r>
          </a:p>
          <a:p>
            <a:pPr lvl="1"/>
            <a:r>
              <a:rPr lang="en-US" b="1" dirty="0"/>
              <a:t>Gatekeepers</a:t>
            </a:r>
            <a:endParaRPr lang="en-US" dirty="0"/>
          </a:p>
        </p:txBody>
      </p:sp>
      <p:pic>
        <p:nvPicPr>
          <p:cNvPr id="37900" name="Picture 2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14900" y="4058756"/>
            <a:ext cx="3294732" cy="2372207"/>
          </a:xfrm>
          <a:prstGeom prst="rect">
            <a:avLst/>
          </a:prstGeom>
          <a:noFill/>
          <a:ln>
            <a:noFill/>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200" b="1" dirty="0">
              <a:solidFill>
                <a:srgbClr val="A50532"/>
              </a:solidFill>
            </a:endParaRPr>
          </a:p>
        </p:txBody>
      </p:sp>
      <p:sp>
        <p:nvSpPr>
          <p:cNvPr id="9" name="Title 8"/>
          <p:cNvSpPr>
            <a:spLocks noGrp="1"/>
          </p:cNvSpPr>
          <p:nvPr>
            <p:ph type="title"/>
          </p:nvPr>
        </p:nvSpPr>
        <p:spPr/>
        <p:txBody>
          <a:bodyPr/>
          <a:lstStyle/>
          <a:p>
            <a:pPr eaLnBrk="1" hangingPunct="1">
              <a:defRPr/>
            </a:pPr>
            <a:r>
              <a:rPr lang="en-US" sz="2800" b="1" dirty="0">
                <a:solidFill>
                  <a:srgbClr val="A50532"/>
                </a:solidFill>
              </a:rPr>
              <a:t>CHARACTERISTICS OF</a:t>
            </a:r>
            <a:br>
              <a:rPr lang="en-US" sz="2800" b="1" dirty="0">
                <a:solidFill>
                  <a:srgbClr val="A50532"/>
                </a:solidFill>
              </a:rPr>
            </a:br>
            <a:r>
              <a:rPr lang="en-US" sz="2800" b="1" dirty="0">
                <a:solidFill>
                  <a:srgbClr val="A50532"/>
                </a:solidFill>
              </a:rPr>
              <a:t>ORGANIZATIONAL BUYING</a:t>
            </a:r>
            <a:br>
              <a:rPr lang="en-US" sz="2800" b="1" dirty="0">
                <a:solidFill>
                  <a:srgbClr val="A50532"/>
                </a:solidFill>
              </a:rPr>
            </a:br>
            <a:r>
              <a:rPr lang="en-US" sz="2000" b="1" dirty="0">
                <a:solidFill>
                  <a:srgbClr val="A50532"/>
                </a:solidFill>
              </a:rPr>
              <a:t>THE BUYING CENTER</a:t>
            </a:r>
            <a:endParaRPr lang="en-US" sz="2800" dirty="0"/>
          </a:p>
        </p:txBody>
      </p:sp>
      <p:sp>
        <p:nvSpPr>
          <p:cNvPr id="10" name="Content Placeholder 9"/>
          <p:cNvSpPr>
            <a:spLocks noGrp="1"/>
          </p:cNvSpPr>
          <p:nvPr>
            <p:ph idx="1"/>
          </p:nvPr>
        </p:nvSpPr>
        <p:spPr>
          <a:xfrm>
            <a:off x="457200" y="2047875"/>
            <a:ext cx="8229600" cy="4078288"/>
          </a:xfrm>
        </p:spPr>
        <p:txBody>
          <a:bodyPr/>
          <a:lstStyle/>
          <a:p>
            <a:r>
              <a:rPr lang="en-US" b="1" dirty="0"/>
              <a:t>Number of People in Buying Center Depends on the Buying Situation</a:t>
            </a:r>
            <a:endParaRPr lang="en-US" dirty="0"/>
          </a:p>
          <a:p>
            <a:r>
              <a:rPr lang="en-US" b="1" dirty="0">
                <a:solidFill>
                  <a:srgbClr val="0064FF"/>
                </a:solidFill>
                <a:hlinkClick r:id="rId3" action="ppaction://hlinksldjump"/>
              </a:rPr>
              <a:t>Buy Classes</a:t>
            </a:r>
            <a:endParaRPr lang="en-US" b="1" dirty="0">
              <a:solidFill>
                <a:srgbClr val="0064FF"/>
              </a:solidFill>
            </a:endParaRPr>
          </a:p>
          <a:p>
            <a:pPr lvl="1"/>
            <a:r>
              <a:rPr lang="en-US" b="1" dirty="0"/>
              <a:t>New Rebuy</a:t>
            </a:r>
          </a:p>
          <a:p>
            <a:pPr lvl="1"/>
            <a:r>
              <a:rPr lang="en-US" b="1" dirty="0"/>
              <a:t>Straight Rebuy</a:t>
            </a:r>
          </a:p>
          <a:p>
            <a:pPr lvl="1"/>
            <a:r>
              <a:rPr lang="en-US" b="1" dirty="0"/>
              <a:t>Modified Rebuy</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2100" y="228600"/>
            <a:ext cx="8851900" cy="609600"/>
          </a:xfrm>
        </p:spPr>
        <p:txBody>
          <a:bodyPr/>
          <a:lstStyle/>
          <a:p>
            <a:pPr algn="l"/>
            <a:r>
              <a:rPr lang="en-US" sz="2800" dirty="0">
                <a:solidFill>
                  <a:srgbClr val="7493E2"/>
                </a:solidFill>
                <a:effectLst>
                  <a:outerShdw blurRad="38100" dist="38100" dir="2700000" algn="tl">
                    <a:srgbClr val="DDDDDD"/>
                  </a:outerShdw>
                </a:effectLst>
              </a:rPr>
              <a:t>FIGURE 5-4</a:t>
            </a:r>
            <a:r>
              <a:rPr lang="en-US" sz="2800" b="1" dirty="0"/>
              <a:t>  The buying situation affects buying center behavior in different ways.</a:t>
            </a:r>
            <a:endParaRPr lang="en-US" sz="2800" dirty="0"/>
          </a:p>
        </p:txBody>
      </p:sp>
      <p:pic>
        <p:nvPicPr>
          <p:cNvPr id="6" name="Content Placeholder 5" descr="A table lists six buying center dimension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2100" y="1409699"/>
            <a:ext cx="8610600" cy="4722914"/>
          </a:xfrm>
          <a:prstGeom prst="rect">
            <a:avLst/>
          </a:prstGeom>
        </p:spPr>
      </p:pic>
      <p:sp>
        <p:nvSpPr>
          <p:cNvPr id="7" name="Text Placeholder 6"/>
          <p:cNvSpPr>
            <a:spLocks noGrp="1"/>
          </p:cNvSpPr>
          <p:nvPr>
            <p:ph type="body" sz="quarter" idx="16"/>
          </p:nvPr>
        </p:nvSpPr>
        <p:spPr/>
        <p:txBody>
          <a:bodyPr/>
          <a:lstStyle/>
          <a:p>
            <a:r>
              <a:rPr lang="en-US" dirty="0">
                <a:hlinkClick r:id="rId4" action="ppaction://hlinksldjump"/>
              </a:rPr>
              <a:t>Jump to Appendix 5 long image description</a:t>
            </a:r>
          </a:p>
        </p:txBody>
      </p:sp>
      <p:sp>
        <p:nvSpPr>
          <p:cNvPr id="5" name="Text Placeholder 4" hidden="1"/>
          <p:cNvSpPr>
            <a:spLocks noGrp="1"/>
          </p:cNvSpPr>
          <p:nvPr>
            <p:ph type="body" sz="quarter" idx="11"/>
          </p:nvPr>
        </p:nvSpPr>
        <p:spPr/>
        <p:txBody>
          <a:bodyPr/>
          <a:lstStyle/>
          <a:p>
            <a:endParaRPr lang="en-US"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3200" b="1" dirty="0">
              <a:solidFill>
                <a:schemeClr val="accent2"/>
              </a:solidFill>
            </a:endParaRPr>
          </a:p>
        </p:txBody>
      </p:sp>
      <p:sp>
        <p:nvSpPr>
          <p:cNvPr id="10" name="Title 9"/>
          <p:cNvSpPr>
            <a:spLocks noGrp="1"/>
          </p:cNvSpPr>
          <p:nvPr>
            <p:ph type="title"/>
          </p:nvPr>
        </p:nvSpPr>
        <p:spPr/>
        <p:txBody>
          <a:bodyPr/>
          <a:lstStyle/>
          <a:p>
            <a:pPr eaLnBrk="1" hangingPunct="1">
              <a:defRPr/>
            </a:pPr>
            <a:r>
              <a:rPr lang="en-US" sz="2800" b="1" dirty="0">
                <a:solidFill>
                  <a:srgbClr val="A50532"/>
                </a:solidFill>
              </a:rPr>
              <a:t>ONLINE BUYING IN</a:t>
            </a:r>
            <a:br>
              <a:rPr lang="en-US" sz="2800" b="1" dirty="0">
                <a:solidFill>
                  <a:srgbClr val="A50532"/>
                </a:solidFill>
              </a:rPr>
            </a:br>
            <a:r>
              <a:rPr lang="en-US" sz="2800" b="1" dirty="0">
                <a:solidFill>
                  <a:srgbClr val="A50532"/>
                </a:solidFill>
              </a:rPr>
              <a:t>BUSINESS-TO-BUSINESS MARKETING</a:t>
            </a:r>
            <a:endParaRPr lang="en-US" sz="2800" dirty="0"/>
          </a:p>
        </p:txBody>
      </p:sp>
      <p:sp>
        <p:nvSpPr>
          <p:cNvPr id="11" name="Content Placeholder 10"/>
          <p:cNvSpPr>
            <a:spLocks noGrp="1"/>
          </p:cNvSpPr>
          <p:nvPr>
            <p:ph idx="1"/>
          </p:nvPr>
        </p:nvSpPr>
        <p:spPr/>
        <p:txBody>
          <a:bodyPr/>
          <a:lstStyle/>
          <a:p>
            <a:r>
              <a:rPr lang="en-US" b="1" dirty="0"/>
              <a:t>Prominence of Online Buying in Organizational Markets</a:t>
            </a:r>
            <a:endParaRPr lang="en-US" b="1" dirty="0">
              <a:solidFill>
                <a:srgbClr val="0064FF"/>
              </a:solidFill>
            </a:endParaRPr>
          </a:p>
          <a:p>
            <a:r>
              <a:rPr lang="en-US" b="1" dirty="0">
                <a:solidFill>
                  <a:srgbClr val="0064FF"/>
                </a:solidFill>
                <a:hlinkClick r:id="rId3" action="ppaction://hlinksldjump"/>
              </a:rPr>
              <a:t>E-marketplaces</a:t>
            </a:r>
            <a:endParaRPr lang="en-US" b="1" dirty="0"/>
          </a:p>
          <a:p>
            <a:r>
              <a:rPr lang="en-US" b="1" dirty="0"/>
              <a:t>Online Auctions in Organizational Markets</a:t>
            </a:r>
            <a:endParaRPr lang="en-US" b="1" dirty="0">
              <a:solidFill>
                <a:srgbClr val="0064FF"/>
              </a:solidFill>
            </a:endParaRPr>
          </a:p>
          <a:p>
            <a:pPr lvl="1"/>
            <a:r>
              <a:rPr lang="en-US" b="1" dirty="0">
                <a:solidFill>
                  <a:srgbClr val="0064FF"/>
                </a:solidFill>
                <a:hlinkClick r:id="rId4" action="ppaction://hlinksldjump"/>
              </a:rPr>
              <a:t>Traditional Auction</a:t>
            </a:r>
            <a:endParaRPr lang="en-US" b="1" dirty="0">
              <a:solidFill>
                <a:srgbClr val="0064FF"/>
              </a:solidFill>
            </a:endParaRPr>
          </a:p>
          <a:p>
            <a:pPr lvl="1"/>
            <a:r>
              <a:rPr lang="en-US" b="1" dirty="0">
                <a:solidFill>
                  <a:srgbClr val="0064FF"/>
                </a:solidFill>
                <a:hlinkClick r:id="rId5" action="ppaction://hlinksldjump"/>
              </a:rPr>
              <a:t>Reverse Auction</a:t>
            </a:r>
            <a:endParaRPr lang="en-US"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lnSpc>
                <a:spcPct val="105000"/>
              </a:lnSpc>
              <a:spcBef>
                <a:spcPct val="30000"/>
              </a:spcBef>
              <a:defRPr/>
            </a:pPr>
            <a:endParaRPr lang="en-US" b="1" dirty="0">
              <a:solidFill>
                <a:schemeClr val="accent2"/>
              </a:solidFill>
            </a:endParaRPr>
          </a:p>
        </p:txBody>
      </p:sp>
      <p:sp>
        <p:nvSpPr>
          <p:cNvPr id="8" name="Title 7"/>
          <p:cNvSpPr>
            <a:spLocks noGrp="1"/>
          </p:cNvSpPr>
          <p:nvPr>
            <p:ph type="title"/>
          </p:nvPr>
        </p:nvSpPr>
        <p:spPr/>
        <p:txBody>
          <a:bodyPr/>
          <a:lstStyle/>
          <a:p>
            <a:r>
              <a:rPr lang="en-US" sz="3600" b="1" dirty="0">
                <a:solidFill>
                  <a:srgbClr val="AA785A"/>
                </a:solidFill>
              </a:rPr>
              <a:t>MARKETING MATTERS</a:t>
            </a:r>
            <a:br>
              <a:rPr lang="en-US" sz="3200" b="1" dirty="0">
                <a:solidFill>
                  <a:schemeClr val="accent2"/>
                </a:solidFill>
              </a:rPr>
            </a:br>
            <a:r>
              <a:rPr lang="en-US" sz="2800" b="1" dirty="0">
                <a:solidFill>
                  <a:srgbClr val="A50532"/>
                </a:solidFill>
              </a:rPr>
              <a:t>eBay Means Business for Entrepreneurs</a:t>
            </a:r>
            <a:endParaRPr lang="en-US" sz="2800" dirty="0"/>
          </a:p>
        </p:txBody>
      </p:sp>
      <p:sp>
        <p:nvSpPr>
          <p:cNvPr id="9" name="Content Placeholder 8"/>
          <p:cNvSpPr>
            <a:spLocks noGrp="1"/>
          </p:cNvSpPr>
          <p:nvPr>
            <p:ph idx="1"/>
          </p:nvPr>
        </p:nvSpPr>
        <p:spPr>
          <a:xfrm>
            <a:off x="457200" y="4451716"/>
            <a:ext cx="8229600" cy="1674447"/>
          </a:xfrm>
        </p:spPr>
        <p:txBody>
          <a:bodyPr/>
          <a:lstStyle/>
          <a:p>
            <a:pPr>
              <a:buFont typeface="Arial" panose="020B0604020202020204"/>
              <a:buChar char="•"/>
            </a:pPr>
            <a:r>
              <a:rPr lang="en-US" sz="2400" b="1" dirty="0"/>
              <a:t>81% of Small Businesses Sell to 5+ Countries</a:t>
            </a:r>
          </a:p>
          <a:p>
            <a:pPr>
              <a:buFont typeface="Arial" panose="020B0604020202020204"/>
              <a:buChar char="•"/>
            </a:pPr>
            <a:r>
              <a:rPr lang="en-US" sz="2400" b="1" dirty="0"/>
              <a:t>82% Report It Helped Business Grow</a:t>
            </a:r>
          </a:p>
          <a:p>
            <a:pPr>
              <a:buFont typeface="Arial" panose="020B0604020202020204"/>
              <a:buChar char="•"/>
            </a:pPr>
            <a:r>
              <a:rPr lang="en-US" sz="2400" b="1" dirty="0"/>
              <a:t>78% Reduced Costs</a:t>
            </a:r>
          </a:p>
          <a:p>
            <a:pPr>
              <a:buFont typeface="Arial" panose="020B0604020202020204"/>
              <a:buChar char="•"/>
            </a:pPr>
            <a:r>
              <a:rPr lang="en-US" sz="2400" b="1" dirty="0"/>
              <a:t>79% Became More Profitable</a:t>
            </a:r>
          </a:p>
        </p:txBody>
      </p:sp>
      <p:pic>
        <p:nvPicPr>
          <p:cNvPr id="46083" name="Picture 9" descr="The eBay logo."/>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23605" y="1736851"/>
            <a:ext cx="5410791" cy="2359152"/>
          </a:xfrm>
          <a:prstGeom prst="rect">
            <a:avLst/>
          </a:prstGeom>
          <a:noFill/>
          <a:ln>
            <a:noFill/>
          </a:ln>
        </p:spPr>
      </p:pic>
      <p:grpSp>
        <p:nvGrpSpPr>
          <p:cNvPr id="10" name="Group 9" descr="Click for the eBay website."/>
          <p:cNvGrpSpPr/>
          <p:nvPr/>
        </p:nvGrpSpPr>
        <p:grpSpPr>
          <a:xfrm>
            <a:off x="6984452" y="3205618"/>
            <a:ext cx="1745029" cy="1246098"/>
            <a:chOff x="6984452" y="3205618"/>
            <a:chExt cx="1745029" cy="1246098"/>
          </a:xfrm>
        </p:grpSpPr>
        <p:pic>
          <p:nvPicPr>
            <p:cNvPr id="46084" name="Picture 15">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1818" y="3689716"/>
              <a:ext cx="798513" cy="762000"/>
            </a:xfrm>
            <a:prstGeom prst="rect">
              <a:avLst/>
            </a:prstGeom>
            <a:noFill/>
            <a:ln>
              <a:noFill/>
            </a:ln>
          </p:spPr>
        </p:pic>
        <p:sp>
          <p:nvSpPr>
            <p:cNvPr id="2" name="TextBox 1"/>
            <p:cNvSpPr txBox="1"/>
            <p:nvPr/>
          </p:nvSpPr>
          <p:spPr>
            <a:xfrm>
              <a:off x="6984452" y="3205618"/>
              <a:ext cx="1745029" cy="369332"/>
            </a:xfrm>
            <a:prstGeom prst="rect">
              <a:avLst/>
            </a:prstGeom>
            <a:noFill/>
          </p:spPr>
          <p:txBody>
            <a:bodyPr wrap="none" rtlCol="0">
              <a:spAutoFit/>
            </a:bodyPr>
            <a:lstStyle/>
            <a:p>
              <a:pPr algn="ctr"/>
              <a:r>
                <a:rPr lang="en-US" sz="1800" b="1" dirty="0"/>
                <a:t>eBay Website</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64" name="AutoShape 1032"/>
          <p:cNvSpPr>
            <a:spLocks noChangeArrowheads="1"/>
          </p:cNvSpPr>
          <p:nvPr/>
        </p:nvSpPr>
        <p:spPr bwMode="auto">
          <a:xfrm>
            <a:off x="92075" y="158750"/>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a:defRPr/>
            </a:pPr>
            <a:endParaRPr lang="en-US" sz="2000" b="1" dirty="0">
              <a:solidFill>
                <a:srgbClr val="A50532"/>
              </a:solidFill>
            </a:endParaRPr>
          </a:p>
        </p:txBody>
      </p:sp>
      <p:sp>
        <p:nvSpPr>
          <p:cNvPr id="8" name="Title 7"/>
          <p:cNvSpPr>
            <a:spLocks noGrp="1"/>
          </p:cNvSpPr>
          <p:nvPr>
            <p:ph type="title"/>
          </p:nvPr>
        </p:nvSpPr>
        <p:spPr/>
        <p:txBody>
          <a:bodyPr/>
          <a:lstStyle/>
          <a:p>
            <a:r>
              <a:rPr lang="en-US" sz="2400" b="1" dirty="0">
                <a:solidFill>
                  <a:srgbClr val="007800"/>
                </a:solidFill>
              </a:rPr>
              <a:t>LEARNING OBJECTIVES (LO)</a:t>
            </a:r>
            <a:br>
              <a:rPr lang="en-US" sz="2000" b="1" dirty="0">
                <a:solidFill>
                  <a:srgbClr val="007800"/>
                </a:solidFill>
              </a:rPr>
            </a:br>
            <a:br>
              <a:rPr lang="en-US" sz="1100" b="1" dirty="0">
                <a:solidFill>
                  <a:srgbClr val="007800"/>
                </a:solidFill>
              </a:rPr>
            </a:br>
            <a:r>
              <a:rPr lang="en-US" sz="2000" b="1" dirty="0">
                <a:solidFill>
                  <a:srgbClr val="A50532"/>
                </a:solidFill>
              </a:rPr>
              <a:t>AFTER READING CHAPTER 5, YOU SHOULD BE ABLE TO:</a:t>
            </a:r>
            <a:endParaRPr lang="en-US" sz="2000" dirty="0"/>
          </a:p>
        </p:txBody>
      </p:sp>
      <p:sp>
        <p:nvSpPr>
          <p:cNvPr id="9" name="Content Placeholder 8"/>
          <p:cNvSpPr>
            <a:spLocks noGrp="1"/>
          </p:cNvSpPr>
          <p:nvPr>
            <p:ph idx="1"/>
          </p:nvPr>
        </p:nvSpPr>
        <p:spPr/>
        <p:txBody>
          <a:bodyPr/>
          <a:lstStyle/>
          <a:p>
            <a:pPr marL="1828800" indent="-1828800">
              <a:buNone/>
            </a:pPr>
            <a:r>
              <a:rPr lang="en-US" sz="2400" b="1" dirty="0"/>
              <a:t>1. 	Distinguish among industrial, reseller, and government organizational markets.</a:t>
            </a:r>
          </a:p>
          <a:p>
            <a:pPr marL="1828800" indent="-1828800">
              <a:buNone/>
            </a:pPr>
            <a:r>
              <a:rPr lang="en-US" sz="2400" b="1" dirty="0"/>
              <a:t>2. 	Describe the key characteristics of organizational buying that make it different from consumer buying.</a:t>
            </a:r>
          </a:p>
          <a:p>
            <a:pPr marL="1828800" indent="-1828800">
              <a:buNone/>
            </a:pPr>
            <a:r>
              <a:rPr lang="en-US" sz="2400" b="1" dirty="0"/>
              <a:t>3. 	Explain how buying centers and buying situations influence organizational purchasing.</a:t>
            </a:r>
          </a:p>
          <a:p>
            <a:pPr marL="1828800" indent="-1828800">
              <a:buNone/>
            </a:pPr>
            <a:r>
              <a:rPr lang="en-US" sz="2400" b="1" dirty="0"/>
              <a:t>4. 	Recognize the importance and nature of online buying in industrial, reseller, and government organizational markets.</a:t>
            </a:r>
            <a:endParaRPr lang="en-US" sz="24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0500" y="228600"/>
            <a:ext cx="8953500" cy="609600"/>
          </a:xfrm>
        </p:spPr>
        <p:txBody>
          <a:bodyPr/>
          <a:lstStyle/>
          <a:p>
            <a:pPr algn="l"/>
            <a:r>
              <a:rPr lang="en-US" sz="2400" dirty="0">
                <a:solidFill>
                  <a:srgbClr val="7493E2"/>
                </a:solidFill>
                <a:effectLst>
                  <a:outerShdw blurRad="38100" dist="38100" dir="2700000" algn="tl">
                    <a:srgbClr val="DDDDDD"/>
                  </a:outerShdw>
                </a:effectLst>
              </a:rPr>
              <a:t>FIGURE 5-5</a:t>
            </a:r>
            <a:r>
              <a:rPr lang="en-US" sz="2400" b="1" dirty="0"/>
              <a:t>  How buyer and seller participants and price behavior differ by type of online auction.</a:t>
            </a:r>
            <a:endParaRPr lang="en-US" sz="2400" dirty="0"/>
          </a:p>
        </p:txBody>
      </p:sp>
      <p:pic>
        <p:nvPicPr>
          <p:cNvPr id="6" name="Picture 9" descr="A summary graphic of traditional and reverse auction behaviors."/>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25500" y="1308107"/>
            <a:ext cx="7696200" cy="4902546"/>
          </a:xfrm>
          <a:prstGeom prst="rect">
            <a:avLst/>
          </a:prstGeom>
          <a:noFill/>
          <a:ln>
            <a:noFill/>
          </a:ln>
        </p:spPr>
      </p:pic>
      <p:sp>
        <p:nvSpPr>
          <p:cNvPr id="7" name="Text Placeholder 6"/>
          <p:cNvSpPr>
            <a:spLocks noGrp="1"/>
          </p:cNvSpPr>
          <p:nvPr>
            <p:ph type="body" sz="quarter" idx="16"/>
          </p:nvPr>
        </p:nvSpPr>
        <p:spPr/>
        <p:txBody>
          <a:bodyPr/>
          <a:lstStyle/>
          <a:p>
            <a:r>
              <a:rPr lang="en-US" dirty="0">
                <a:hlinkClick r:id="rId4" action="ppaction://hlinksldjump"/>
              </a:rPr>
              <a:t>Jump to Appendix 6 long image description</a:t>
            </a:r>
            <a:endParaRPr lang="en-US" dirty="0"/>
          </a:p>
        </p:txBody>
      </p:sp>
      <p:sp>
        <p:nvSpPr>
          <p:cNvPr id="5" name="Text Placeholder 4" hidden="1"/>
          <p:cNvSpPr>
            <a:spLocks noGrp="1"/>
          </p:cNvSpPr>
          <p:nvPr>
            <p:ph type="body" sz="quarter" idx="11"/>
          </p:nvPr>
        </p:nvSpPr>
        <p:spPr/>
        <p:txBody>
          <a:bodyPr/>
          <a:lstStyle/>
          <a:p>
            <a:endParaRPr lang="en-US"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AutoShape 2"/>
          <p:cNvSpPr>
            <a:spLocks noChangeArrowheads="1"/>
          </p:cNvSpPr>
          <p:nvPr/>
        </p:nvSpPr>
        <p:spPr bwMode="auto">
          <a:xfrm>
            <a:off x="88900" y="160338"/>
            <a:ext cx="8958263" cy="18288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defRPr/>
            </a:pPr>
            <a:endParaRPr lang="en-US" sz="3200" b="1" dirty="0">
              <a:solidFill>
                <a:srgbClr val="A50532"/>
              </a:solidFill>
            </a:endParaRPr>
          </a:p>
        </p:txBody>
      </p:sp>
      <p:sp>
        <p:nvSpPr>
          <p:cNvPr id="7" name="Title 6"/>
          <p:cNvSpPr>
            <a:spLocks noGrp="1"/>
          </p:cNvSpPr>
          <p:nvPr>
            <p:ph type="title"/>
          </p:nvPr>
        </p:nvSpPr>
        <p:spPr/>
        <p:txBody>
          <a:bodyPr/>
          <a:lstStyle/>
          <a:p>
            <a:pPr eaLnBrk="1" hangingPunct="1">
              <a:defRPr/>
            </a:pPr>
            <a:r>
              <a:rPr lang="en-US" sz="4000" b="1" dirty="0">
                <a:solidFill>
                  <a:srgbClr val="007800"/>
                </a:solidFill>
              </a:rPr>
              <a:t>VIDEO CASE 6</a:t>
            </a:r>
            <a:br>
              <a:rPr lang="en-US" sz="3200" b="1" dirty="0">
                <a:solidFill>
                  <a:srgbClr val="007800"/>
                </a:solidFill>
                <a:latin typeface="Times New Roman" panose="02020603050405020304" charset="0"/>
              </a:rPr>
            </a:br>
            <a:r>
              <a:rPr lang="en-US" sz="3200" b="1" dirty="0">
                <a:solidFill>
                  <a:srgbClr val="A50532"/>
                </a:solidFill>
              </a:rPr>
              <a:t>TREK: BUILDING BETTER BIKES THROUGH ORGANIZATIONAL BUYING</a:t>
            </a:r>
            <a:endParaRPr lang="en-US" sz="3200" dirty="0"/>
          </a:p>
        </p:txBody>
      </p:sp>
      <p:pic>
        <p:nvPicPr>
          <p:cNvPr id="2" name="Picture 1" descr="A photo shows a bicyclist out in a field, riding a Trek bike, and wearing a Trek body suit and helm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154" y="2235018"/>
            <a:ext cx="5916168" cy="4100914"/>
          </a:xfrm>
          <a:prstGeom prst="rect">
            <a:avLst/>
          </a:prstGeom>
        </p:spPr>
      </p:pic>
      <p:grpSp>
        <p:nvGrpSpPr>
          <p:cNvPr id="9" name="Group 8" descr="Click for the Trek video case."/>
          <p:cNvGrpSpPr/>
          <p:nvPr/>
        </p:nvGrpSpPr>
        <p:grpSpPr>
          <a:xfrm>
            <a:off x="7565302" y="4927601"/>
            <a:ext cx="1411669" cy="1408331"/>
            <a:chOff x="7565302" y="4927601"/>
            <a:chExt cx="1411669" cy="1408331"/>
          </a:xfrm>
        </p:grpSpPr>
        <p:pic>
          <p:nvPicPr>
            <p:cNvPr id="8" name="Picture 19">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4257" y="5573932"/>
              <a:ext cx="798512" cy="762000"/>
            </a:xfrm>
            <a:prstGeom prst="rect">
              <a:avLst/>
            </a:prstGeom>
            <a:noFill/>
            <a:ln>
              <a:noFill/>
            </a:ln>
          </p:spPr>
        </p:pic>
        <p:sp>
          <p:nvSpPr>
            <p:cNvPr id="3" name="TextBox 2"/>
            <p:cNvSpPr txBox="1"/>
            <p:nvPr/>
          </p:nvSpPr>
          <p:spPr>
            <a:xfrm>
              <a:off x="7565302" y="4927601"/>
              <a:ext cx="1411669" cy="646331"/>
            </a:xfrm>
            <a:prstGeom prst="rect">
              <a:avLst/>
            </a:prstGeom>
            <a:noFill/>
          </p:spPr>
          <p:txBody>
            <a:bodyPr wrap="none" rtlCol="0">
              <a:spAutoFit/>
            </a:bodyPr>
            <a:lstStyle/>
            <a:p>
              <a:pPr algn="ctr"/>
              <a:r>
                <a:rPr lang="en-US" sz="1800" b="1" dirty="0"/>
                <a:t>Trek Video </a:t>
              </a:r>
            </a:p>
            <a:p>
              <a:pPr algn="ctr"/>
              <a:r>
                <a:rPr lang="en-US" sz="1800" b="1" dirty="0"/>
                <a:t>Case</a:t>
              </a: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8750"/>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defRPr/>
            </a:pPr>
            <a:endParaRPr lang="en-US" sz="2800" b="1" dirty="0">
              <a:solidFill>
                <a:srgbClr val="A50532"/>
              </a:solidFill>
            </a:endParaRPr>
          </a:p>
        </p:txBody>
      </p:sp>
      <p:sp>
        <p:nvSpPr>
          <p:cNvPr id="4" name="Title 3"/>
          <p:cNvSpPr>
            <a:spLocks noGrp="1"/>
          </p:cNvSpPr>
          <p:nvPr>
            <p:ph type="title"/>
          </p:nvPr>
        </p:nvSpPr>
        <p:spPr/>
        <p:txBody>
          <a:bodyPr/>
          <a:lstStyle/>
          <a:p>
            <a:pPr eaLnBrk="1" hangingPunct="1">
              <a:defRPr/>
            </a:pPr>
            <a:r>
              <a:rPr lang="en-US" sz="3200" b="1" dirty="0">
                <a:solidFill>
                  <a:srgbClr val="007800"/>
                </a:solidFill>
              </a:rPr>
              <a:t>VIDEO CASE 6</a:t>
            </a:r>
            <a:br>
              <a:rPr lang="en-US" sz="3200" b="1" dirty="0">
                <a:solidFill>
                  <a:srgbClr val="007800"/>
                </a:solidFill>
              </a:rPr>
            </a:br>
            <a:r>
              <a:rPr lang="en-US" sz="2800" b="1" dirty="0">
                <a:solidFill>
                  <a:srgbClr val="A50532"/>
                </a:solidFill>
              </a:rPr>
              <a:t>Trek </a:t>
            </a:r>
            <a:r>
              <a:rPr lang="en-US" sz="1800" b="1" dirty="0">
                <a:solidFill>
                  <a:srgbClr val="A50532"/>
                </a:solidFill>
              </a:rPr>
              <a:t>(1 of 4)</a:t>
            </a:r>
            <a:endParaRPr lang="en-US" sz="1800" dirty="0"/>
          </a:p>
        </p:txBody>
      </p:sp>
      <p:sp>
        <p:nvSpPr>
          <p:cNvPr id="5" name="Content Placeholder 4"/>
          <p:cNvSpPr>
            <a:spLocks noGrp="1"/>
          </p:cNvSpPr>
          <p:nvPr>
            <p:ph idx="1"/>
          </p:nvPr>
        </p:nvSpPr>
        <p:spPr/>
        <p:txBody>
          <a:bodyPr/>
          <a:lstStyle/>
          <a:p>
            <a:pPr marL="514350" lvl="1" indent="-514350">
              <a:buFont typeface="+mj-lt"/>
              <a:buAutoNum type="arabicPeriod"/>
            </a:pPr>
            <a:r>
              <a:rPr lang="en-US" sz="3600" dirty="0"/>
              <a:t>What is the role of the buying center at Trek?  Who is likely to comprise the buying center in the decision to select a new supplier at Trek?</a:t>
            </a:r>
            <a:endParaRPr lang="en-US" dirty="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defRPr/>
            </a:pPr>
            <a:endParaRPr lang="en-US" sz="2800" b="1" dirty="0">
              <a:solidFill>
                <a:srgbClr val="A50532"/>
              </a:solidFill>
            </a:endParaRPr>
          </a:p>
        </p:txBody>
      </p:sp>
      <p:sp>
        <p:nvSpPr>
          <p:cNvPr id="4" name="Title 3"/>
          <p:cNvSpPr>
            <a:spLocks noGrp="1"/>
          </p:cNvSpPr>
          <p:nvPr>
            <p:ph type="title"/>
          </p:nvPr>
        </p:nvSpPr>
        <p:spPr/>
        <p:txBody>
          <a:bodyPr/>
          <a:lstStyle/>
          <a:p>
            <a:pPr eaLnBrk="1" hangingPunct="1">
              <a:defRPr/>
            </a:pPr>
            <a:r>
              <a:rPr lang="en-US" sz="3200" b="1" dirty="0">
                <a:solidFill>
                  <a:srgbClr val="007800"/>
                </a:solidFill>
              </a:rPr>
              <a:t>VIDEO CASE 6</a:t>
            </a:r>
            <a:br>
              <a:rPr lang="en-US" sz="3200" b="1" dirty="0">
                <a:solidFill>
                  <a:srgbClr val="007800"/>
                </a:solidFill>
              </a:rPr>
            </a:br>
            <a:r>
              <a:rPr lang="en-US" sz="2800" b="1" dirty="0">
                <a:solidFill>
                  <a:srgbClr val="A50532"/>
                </a:solidFill>
              </a:rPr>
              <a:t>Trek </a:t>
            </a:r>
            <a:r>
              <a:rPr lang="en-US" sz="1800" b="1" dirty="0">
                <a:solidFill>
                  <a:srgbClr val="A50532"/>
                </a:solidFill>
              </a:rPr>
              <a:t>(2 of 4)</a:t>
            </a:r>
            <a:endParaRPr lang="en-US" sz="1800" dirty="0"/>
          </a:p>
        </p:txBody>
      </p:sp>
      <p:sp>
        <p:nvSpPr>
          <p:cNvPr id="5" name="Content Placeholder 4"/>
          <p:cNvSpPr>
            <a:spLocks noGrp="1"/>
          </p:cNvSpPr>
          <p:nvPr>
            <p:ph idx="1"/>
          </p:nvPr>
        </p:nvSpPr>
        <p:spPr/>
        <p:txBody>
          <a:bodyPr/>
          <a:lstStyle/>
          <a:p>
            <a:pPr marL="514350" lvl="1" indent="-514350">
              <a:buFont typeface="+mj-lt"/>
              <a:buAutoNum type="arabicPeriod" startAt="2"/>
            </a:pPr>
            <a:r>
              <a:rPr lang="en-US" sz="3600" dirty="0"/>
              <a:t>What selection criteria does Trek utilize when it selects a new supplier or evaluates an existing supplier?</a:t>
            </a:r>
            <a:endParaRPr lang="en-US"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defRPr/>
            </a:pPr>
            <a:endParaRPr lang="en-US" sz="2800" b="1" dirty="0">
              <a:solidFill>
                <a:srgbClr val="A50532"/>
              </a:solidFill>
            </a:endParaRPr>
          </a:p>
        </p:txBody>
      </p:sp>
      <p:sp>
        <p:nvSpPr>
          <p:cNvPr id="4" name="Title 3"/>
          <p:cNvSpPr>
            <a:spLocks noGrp="1"/>
          </p:cNvSpPr>
          <p:nvPr>
            <p:ph type="title"/>
          </p:nvPr>
        </p:nvSpPr>
        <p:spPr/>
        <p:txBody>
          <a:bodyPr/>
          <a:lstStyle/>
          <a:p>
            <a:pPr eaLnBrk="1" hangingPunct="1">
              <a:defRPr/>
            </a:pPr>
            <a:r>
              <a:rPr lang="en-US" sz="3200" b="1" dirty="0">
                <a:solidFill>
                  <a:srgbClr val="007800"/>
                </a:solidFill>
              </a:rPr>
              <a:t>VIDEO CASE 6</a:t>
            </a:r>
            <a:br>
              <a:rPr lang="en-US" sz="3200" b="1" dirty="0">
                <a:solidFill>
                  <a:srgbClr val="007800"/>
                </a:solidFill>
              </a:rPr>
            </a:br>
            <a:r>
              <a:rPr lang="en-US" sz="2800" b="1" dirty="0">
                <a:solidFill>
                  <a:srgbClr val="A50532"/>
                </a:solidFill>
              </a:rPr>
              <a:t>Trek </a:t>
            </a:r>
            <a:r>
              <a:rPr lang="en-US" sz="1800" b="1" dirty="0">
                <a:solidFill>
                  <a:srgbClr val="A50532"/>
                </a:solidFill>
              </a:rPr>
              <a:t>(3 of 4)</a:t>
            </a:r>
            <a:endParaRPr lang="en-US" sz="1800" dirty="0"/>
          </a:p>
        </p:txBody>
      </p:sp>
      <p:sp>
        <p:nvSpPr>
          <p:cNvPr id="5" name="Content Placeholder 4"/>
          <p:cNvSpPr>
            <a:spLocks noGrp="1"/>
          </p:cNvSpPr>
          <p:nvPr>
            <p:ph idx="1"/>
          </p:nvPr>
        </p:nvSpPr>
        <p:spPr/>
        <p:txBody>
          <a:bodyPr/>
          <a:lstStyle/>
          <a:p>
            <a:pPr marL="514350" lvl="1" indent="-514350">
              <a:buFont typeface="+mj-lt"/>
              <a:buAutoNum type="arabicPeriod" startAt="3"/>
            </a:pPr>
            <a:r>
              <a:rPr lang="en-US" sz="3600" dirty="0"/>
              <a:t>How has Trek’</a:t>
            </a:r>
            <a:r>
              <a:rPr lang="en-US" altLang="ja-JP" sz="3600" dirty="0"/>
              <a:t>s interest in the environmental impact of its business influenced its organizational buying process?</a:t>
            </a:r>
            <a:endParaRPr lang="en-US" dirty="0"/>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defRPr/>
            </a:pPr>
            <a:endParaRPr lang="en-US" sz="2800" b="1" dirty="0">
              <a:solidFill>
                <a:srgbClr val="A50532"/>
              </a:solidFill>
            </a:endParaRPr>
          </a:p>
        </p:txBody>
      </p:sp>
      <p:sp>
        <p:nvSpPr>
          <p:cNvPr id="4" name="Title 3"/>
          <p:cNvSpPr>
            <a:spLocks noGrp="1"/>
          </p:cNvSpPr>
          <p:nvPr>
            <p:ph type="title"/>
          </p:nvPr>
        </p:nvSpPr>
        <p:spPr/>
        <p:txBody>
          <a:bodyPr/>
          <a:lstStyle/>
          <a:p>
            <a:pPr eaLnBrk="1" hangingPunct="1">
              <a:defRPr/>
            </a:pPr>
            <a:r>
              <a:rPr lang="en-US" sz="3200" b="1" dirty="0">
                <a:solidFill>
                  <a:srgbClr val="007800"/>
                </a:solidFill>
              </a:rPr>
              <a:t>VIDEO CASE 6</a:t>
            </a:r>
            <a:br>
              <a:rPr lang="en-US" sz="3200" b="1" dirty="0">
                <a:solidFill>
                  <a:srgbClr val="007800"/>
                </a:solidFill>
              </a:rPr>
            </a:br>
            <a:r>
              <a:rPr lang="en-US" sz="2800" b="1" dirty="0">
                <a:solidFill>
                  <a:srgbClr val="A50532"/>
                </a:solidFill>
              </a:rPr>
              <a:t>Trek </a:t>
            </a:r>
            <a:r>
              <a:rPr lang="en-US" sz="1800" b="1" dirty="0">
                <a:solidFill>
                  <a:srgbClr val="A50532"/>
                </a:solidFill>
              </a:rPr>
              <a:t>(4 of 4)</a:t>
            </a:r>
            <a:endParaRPr lang="en-US" sz="1800" dirty="0"/>
          </a:p>
        </p:txBody>
      </p:sp>
      <p:sp>
        <p:nvSpPr>
          <p:cNvPr id="5" name="Content Placeholder 4"/>
          <p:cNvSpPr>
            <a:spLocks noGrp="1"/>
          </p:cNvSpPr>
          <p:nvPr>
            <p:ph idx="1"/>
          </p:nvPr>
        </p:nvSpPr>
        <p:spPr/>
        <p:txBody>
          <a:bodyPr/>
          <a:lstStyle/>
          <a:p>
            <a:pPr marL="514350" lvl="1" indent="-514350">
              <a:buFont typeface="+mj-lt"/>
              <a:buAutoNum type="arabicPeriod" startAt="4"/>
            </a:pPr>
            <a:r>
              <a:rPr lang="en-US" sz="3600" dirty="0"/>
              <a:t>Provide an example of each of the three buying situations—straight rebuy, modified rebuy, and new buy—at Trek.</a:t>
            </a:r>
            <a:endParaRPr lang="en-US"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3" name="AutoShape 3"/>
          <p:cNvSpPr>
            <a:spLocks noChangeArrowheads="1"/>
          </p:cNvSpPr>
          <p:nvPr/>
        </p:nvSpPr>
        <p:spPr bwMode="auto">
          <a:xfrm>
            <a:off x="457200" y="1638300"/>
            <a:ext cx="8226425" cy="4113213"/>
          </a:xfrm>
          <a:prstGeom prst="roundRect">
            <a:avLst>
              <a:gd name="adj" fmla="val 16667"/>
            </a:avLst>
          </a:prstGeom>
          <a:solidFill>
            <a:srgbClr val="FFF0C8">
              <a:alpha val="50000"/>
            </a:srgbClr>
          </a:solidFill>
          <a:ln w="31750">
            <a:solidFill>
              <a:srgbClr val="FF0000"/>
            </a:solidFill>
            <a:round/>
          </a:ln>
          <a:effectLst/>
        </p:spPr>
        <p:txBody>
          <a:bodyPr anchor="ctr"/>
          <a:lstStyle/>
          <a:p>
            <a:pPr algn="ctr" eaLnBrk="1" hangingPunct="1">
              <a:defRPr/>
            </a:pPr>
            <a:endParaRPr lang="en-US" sz="4000" b="1" dirty="0"/>
          </a:p>
        </p:txBody>
      </p:sp>
      <p:sp>
        <p:nvSpPr>
          <p:cNvPr id="6" name="Title 5"/>
          <p:cNvSpPr>
            <a:spLocks noGrp="1"/>
          </p:cNvSpPr>
          <p:nvPr>
            <p:ph type="title"/>
          </p:nvPr>
        </p:nvSpPr>
        <p:spPr>
          <a:xfrm>
            <a:off x="454026" y="2244725"/>
            <a:ext cx="8229600" cy="1143000"/>
          </a:xfrm>
        </p:spPr>
        <p:txBody>
          <a:bodyPr/>
          <a:lstStyle/>
          <a:p>
            <a:r>
              <a:rPr lang="en-US" sz="4800" b="1" dirty="0">
                <a:solidFill>
                  <a:srgbClr val="007800"/>
                </a:solidFill>
              </a:rPr>
              <a:t>IN-CLASS ACTIVITY 5-1</a:t>
            </a:r>
            <a:endParaRPr lang="en-US" dirty="0"/>
          </a:p>
        </p:txBody>
      </p:sp>
      <p:sp>
        <p:nvSpPr>
          <p:cNvPr id="7" name="Content Placeholder 6"/>
          <p:cNvSpPr>
            <a:spLocks noGrp="1"/>
          </p:cNvSpPr>
          <p:nvPr>
            <p:ph idx="1"/>
          </p:nvPr>
        </p:nvSpPr>
        <p:spPr>
          <a:xfrm>
            <a:off x="454025" y="3387725"/>
            <a:ext cx="8229600" cy="2087563"/>
          </a:xfrm>
        </p:spPr>
        <p:txBody>
          <a:bodyPr/>
          <a:lstStyle/>
          <a:p>
            <a:pPr algn="ctr" eaLnBrk="1" hangingPunct="1">
              <a:buNone/>
              <a:defRPr/>
            </a:pPr>
            <a:r>
              <a:rPr lang="en-US" sz="4000" b="1" dirty="0">
                <a:solidFill>
                  <a:srgbClr val="A50532"/>
                </a:solidFill>
              </a:rPr>
              <a:t>DAKTRONICS: REACHING AN ORGANIZATION’S BUYING CENTER</a:t>
            </a:r>
            <a:endParaRPr lang="en-US" sz="4000"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AutoShape 7"/>
          <p:cNvSpPr>
            <a:spLocks noChangeArrowheads="1"/>
          </p:cNvSpPr>
          <p:nvPr/>
        </p:nvSpPr>
        <p:spPr bwMode="auto">
          <a:xfrm>
            <a:off x="92075" y="155575"/>
            <a:ext cx="8958263" cy="1143000"/>
          </a:xfrm>
          <a:prstGeom prst="roundRect">
            <a:avLst>
              <a:gd name="adj" fmla="val 16667"/>
            </a:avLst>
          </a:prstGeom>
          <a:solidFill>
            <a:srgbClr val="FFF0C8">
              <a:alpha val="50000"/>
            </a:srgbClr>
          </a:solidFill>
          <a:ln w="38100">
            <a:solidFill>
              <a:srgbClr val="FF0000"/>
            </a:solidFill>
            <a:round/>
          </a:ln>
          <a:effectLst/>
        </p:spPr>
        <p:txBody>
          <a:bodyPr anchor="ctr"/>
          <a:lstStyle/>
          <a:p>
            <a:pPr algn="ctr" eaLnBrk="1" hangingPunct="1">
              <a:defRPr/>
            </a:pPr>
            <a:endParaRPr lang="en-US" sz="2800" b="1" dirty="0">
              <a:solidFill>
                <a:srgbClr val="A50532"/>
              </a:solidFill>
            </a:endParaRPr>
          </a:p>
        </p:txBody>
      </p:sp>
      <p:sp>
        <p:nvSpPr>
          <p:cNvPr id="6" name="Title 5"/>
          <p:cNvSpPr>
            <a:spLocks noGrp="1"/>
          </p:cNvSpPr>
          <p:nvPr>
            <p:ph type="title"/>
          </p:nvPr>
        </p:nvSpPr>
        <p:spPr/>
        <p:txBody>
          <a:bodyPr/>
          <a:lstStyle/>
          <a:p>
            <a:pPr eaLnBrk="1" hangingPunct="1">
              <a:defRPr/>
            </a:pPr>
            <a:r>
              <a:rPr lang="en-US" sz="3200" b="1" dirty="0">
                <a:solidFill>
                  <a:srgbClr val="007800"/>
                </a:solidFill>
              </a:rPr>
              <a:t>ICA 5-1</a:t>
            </a:r>
            <a:br>
              <a:rPr lang="en-US" sz="3200" b="1" dirty="0">
                <a:solidFill>
                  <a:srgbClr val="007800"/>
                </a:solidFill>
              </a:rPr>
            </a:br>
            <a:r>
              <a:rPr lang="en-US" sz="3200" b="1" dirty="0">
                <a:solidFill>
                  <a:srgbClr val="000000"/>
                </a:solidFill>
              </a:rPr>
              <a:t>Daktronics: </a:t>
            </a:r>
            <a:r>
              <a:rPr lang="en-US" sz="2800" b="1" dirty="0">
                <a:solidFill>
                  <a:srgbClr val="000000"/>
                </a:solidFill>
              </a:rPr>
              <a:t>Buying Process</a:t>
            </a:r>
            <a:endParaRPr lang="en-US" sz="2800" dirty="0">
              <a:solidFill>
                <a:srgbClr val="000000"/>
              </a:solidFill>
            </a:endParaRPr>
          </a:p>
        </p:txBody>
      </p:sp>
      <p:sp>
        <p:nvSpPr>
          <p:cNvPr id="7" name="Content Placeholder 6"/>
          <p:cNvSpPr>
            <a:spLocks noGrp="1"/>
          </p:cNvSpPr>
          <p:nvPr>
            <p:ph idx="1"/>
          </p:nvPr>
        </p:nvSpPr>
        <p:spPr>
          <a:xfrm>
            <a:off x="1716715" y="2032131"/>
            <a:ext cx="6602339" cy="2871101"/>
          </a:xfrm>
        </p:spPr>
        <p:txBody>
          <a:bodyPr/>
          <a:lstStyle/>
          <a:p>
            <a:pPr algn="ctr">
              <a:buNone/>
            </a:pPr>
            <a:r>
              <a:rPr lang="en-US" b="1" dirty="0"/>
              <a:t>Example: Daktronics Products Reaching an Organization’s Buying Center</a:t>
            </a:r>
            <a:endParaRPr lang="en-US" dirty="0"/>
          </a:p>
        </p:txBody>
      </p:sp>
      <p:grpSp>
        <p:nvGrpSpPr>
          <p:cNvPr id="8" name="Group 7" descr="Click for a Dakronics ad."/>
          <p:cNvGrpSpPr/>
          <p:nvPr/>
        </p:nvGrpSpPr>
        <p:grpSpPr>
          <a:xfrm>
            <a:off x="3810519" y="4533900"/>
            <a:ext cx="1663662" cy="1169990"/>
            <a:chOff x="3810519" y="4533900"/>
            <a:chExt cx="1663662" cy="1169990"/>
          </a:xfrm>
        </p:grpSpPr>
        <p:pic>
          <p:nvPicPr>
            <p:cNvPr id="62468" name="Picture 17">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9373" y="4941890"/>
              <a:ext cx="798512" cy="762000"/>
            </a:xfrm>
            <a:prstGeom prst="rect">
              <a:avLst/>
            </a:prstGeom>
            <a:noFill/>
            <a:ln>
              <a:noFill/>
            </a:ln>
          </p:spPr>
        </p:pic>
        <p:sp>
          <p:nvSpPr>
            <p:cNvPr id="3" name="TextBox 2"/>
            <p:cNvSpPr txBox="1"/>
            <p:nvPr/>
          </p:nvSpPr>
          <p:spPr>
            <a:xfrm>
              <a:off x="3810519" y="4533900"/>
              <a:ext cx="1663662" cy="369332"/>
            </a:xfrm>
            <a:prstGeom prst="rect">
              <a:avLst/>
            </a:prstGeom>
            <a:noFill/>
          </p:spPr>
          <p:txBody>
            <a:bodyPr wrap="none" rtlCol="0">
              <a:spAutoFit/>
            </a:bodyPr>
            <a:lstStyle/>
            <a:p>
              <a:pPr algn="ctr"/>
              <a:r>
                <a:rPr lang="en-US" sz="1800" b="1" dirty="0"/>
                <a:t>Dakronics Ad</a:t>
              </a:r>
            </a:p>
          </p:txBody>
        </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p:cNvSpPr>
            <a:spLocks noGrp="1"/>
          </p:cNvSpPr>
          <p:nvPr>
            <p:ph type="title"/>
          </p:nvPr>
        </p:nvSpPr>
        <p:spPr/>
        <p:txBody>
          <a:bodyPr/>
          <a:lstStyle/>
          <a:p>
            <a:r>
              <a:rPr lang="en-US" dirty="0"/>
              <a:t>Daktronics handout</a:t>
            </a:r>
          </a:p>
        </p:txBody>
      </p:sp>
      <p:pic>
        <p:nvPicPr>
          <p:cNvPr id="7" name="Picture 8" descr="Buying a college football scoreboard handou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17700" y="55880"/>
            <a:ext cx="4640943" cy="6497320"/>
          </a:xfrm>
          <a:prstGeom prst="rect">
            <a:avLst/>
          </a:prstGeom>
          <a:noFill/>
          <a:ln>
            <a:noFill/>
          </a:ln>
        </p:spPr>
      </p:pic>
      <p:sp>
        <p:nvSpPr>
          <p:cNvPr id="5" name="Text Placeholder 4" hidden="1"/>
          <p:cNvSpPr>
            <a:spLocks noGrp="1"/>
          </p:cNvSpPr>
          <p:nvPr>
            <p:ph type="body" sz="quarter" idx="11"/>
          </p:nvPr>
        </p:nvSpPr>
        <p:spPr/>
        <p:txBody>
          <a:bodyPr/>
          <a:lstStyle/>
          <a:p>
            <a:endParaRPr lang="en-US"/>
          </a:p>
        </p:txBody>
      </p:sp>
      <p:sp>
        <p:nvSpPr>
          <p:cNvPr id="6" name="Text Placeholder 5" hidden="1"/>
          <p:cNvSpPr>
            <a:spLocks noGrp="1"/>
          </p:cNvSpPr>
          <p:nvPr>
            <p:ph type="body" sz="quarter" idx="16"/>
          </p:nvPr>
        </p:nvSpPr>
        <p:spPr/>
        <p:txBody>
          <a:bodyPr/>
          <a:lstStyle/>
          <a:p>
            <a:endParaRPr lang="en-US"/>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p:cNvSpPr>
            <a:spLocks noGrp="1"/>
          </p:cNvSpPr>
          <p:nvPr>
            <p:ph type="title"/>
          </p:nvPr>
        </p:nvSpPr>
        <p:spPr/>
        <p:txBody>
          <a:bodyPr/>
          <a:lstStyle/>
          <a:p>
            <a:r>
              <a:rPr lang="en-US" dirty="0"/>
              <a:t>Daktronics answers handout</a:t>
            </a:r>
          </a:p>
        </p:txBody>
      </p:sp>
      <p:pic>
        <p:nvPicPr>
          <p:cNvPr id="7" name="Picture 3" descr="Buying a college football scoreboard answers handou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1200" y="144780"/>
            <a:ext cx="4577443" cy="6408420"/>
          </a:xfrm>
          <a:prstGeom prst="rect">
            <a:avLst/>
          </a:prstGeom>
          <a:noFill/>
          <a:ln>
            <a:noFill/>
          </a:ln>
        </p:spPr>
      </p:pic>
      <p:sp>
        <p:nvSpPr>
          <p:cNvPr id="5" name="Text Placeholder 4" hidden="1"/>
          <p:cNvSpPr>
            <a:spLocks noGrp="1"/>
          </p:cNvSpPr>
          <p:nvPr>
            <p:ph type="body" sz="quarter" idx="11"/>
          </p:nvPr>
        </p:nvSpPr>
        <p:spPr/>
        <p:txBody>
          <a:bodyPr/>
          <a:lstStyle/>
          <a:p>
            <a:endParaRPr lang="en-US"/>
          </a:p>
        </p:txBody>
      </p:sp>
      <p:sp>
        <p:nvSpPr>
          <p:cNvPr id="6" name="Text Placeholder 5" hidden="1"/>
          <p:cNvSpPr>
            <a:spLocks noGrp="1"/>
          </p:cNvSpPr>
          <p:nvPr>
            <p:ph type="body" sz="quarter" idx="16"/>
          </p:nvPr>
        </p:nvSpPr>
        <p:spPr/>
        <p:txBody>
          <a:bodyPr/>
          <a:lstStyle/>
          <a:p>
            <a:endParaRPr lang="en-US"/>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7" name="AutoShape 27"/>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a:defRPr/>
            </a:pPr>
            <a:endParaRPr lang="en-US" sz="2800" b="1" dirty="0">
              <a:solidFill>
                <a:srgbClr val="A50532"/>
              </a:solidFill>
            </a:endParaRPr>
          </a:p>
        </p:txBody>
      </p:sp>
      <p:sp>
        <p:nvSpPr>
          <p:cNvPr id="6" name="Title 5"/>
          <p:cNvSpPr>
            <a:spLocks noGrp="1"/>
          </p:cNvSpPr>
          <p:nvPr>
            <p:ph type="title"/>
          </p:nvPr>
        </p:nvSpPr>
        <p:spPr/>
        <p:txBody>
          <a:bodyPr/>
          <a:lstStyle/>
          <a:p>
            <a:r>
              <a:rPr lang="en-US" sz="2800" b="1" dirty="0">
                <a:solidFill>
                  <a:srgbClr val="A50532"/>
                </a:solidFill>
              </a:rPr>
              <a:t>BUYING IS MARKETING, TOO!  PURCHASING PUBLICATION PAPER FOR JC PENNEY</a:t>
            </a:r>
            <a:endParaRPr lang="en-US" sz="2800" dirty="0"/>
          </a:p>
        </p:txBody>
      </p:sp>
      <p:pic>
        <p:nvPicPr>
          <p:cNvPr id="8" name="Content Placeholder 7" descr="A look book for J.C. Penney advertises a spring style sale and a young woman modeling cloth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5700" y="1417638"/>
            <a:ext cx="4002408" cy="5125245"/>
          </a:xfrm>
          <a:prstGeom prst="rect">
            <a:avLst/>
          </a:prstGeom>
        </p:spPr>
      </p:pic>
      <p:grpSp>
        <p:nvGrpSpPr>
          <p:cNvPr id="7" name="Group 6" descr="Click for the JC Penney website."/>
          <p:cNvGrpSpPr/>
          <p:nvPr/>
        </p:nvGrpSpPr>
        <p:grpSpPr>
          <a:xfrm>
            <a:off x="7013163" y="4419713"/>
            <a:ext cx="1364476" cy="1439108"/>
            <a:chOff x="7013163" y="4419713"/>
            <a:chExt cx="1364476" cy="1439108"/>
          </a:xfrm>
        </p:grpSpPr>
        <p:pic>
          <p:nvPicPr>
            <p:cNvPr id="9219" name="Picture 19">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3871" y="5096821"/>
              <a:ext cx="798512" cy="762000"/>
            </a:xfrm>
            <a:prstGeom prst="rect">
              <a:avLst/>
            </a:prstGeom>
            <a:noFill/>
            <a:ln>
              <a:noFill/>
            </a:ln>
          </p:spPr>
        </p:pic>
        <p:sp>
          <p:nvSpPr>
            <p:cNvPr id="2" name="TextBox 1"/>
            <p:cNvSpPr txBox="1"/>
            <p:nvPr/>
          </p:nvSpPr>
          <p:spPr>
            <a:xfrm>
              <a:off x="7013163" y="4419713"/>
              <a:ext cx="1364476" cy="646331"/>
            </a:xfrm>
            <a:prstGeom prst="rect">
              <a:avLst/>
            </a:prstGeom>
            <a:noFill/>
          </p:spPr>
          <p:txBody>
            <a:bodyPr wrap="none" rtlCol="0">
              <a:spAutoFit/>
            </a:bodyPr>
            <a:lstStyle/>
            <a:p>
              <a:pPr algn="ctr"/>
              <a:r>
                <a:rPr lang="en-US" sz="1800" b="1" dirty="0"/>
                <a:t>JC Penney</a:t>
              </a:r>
            </a:p>
            <a:p>
              <a:pPr algn="ctr"/>
              <a:r>
                <a:rPr lang="en-US" sz="1800" b="1" dirty="0"/>
                <a:t>Website</a:t>
              </a:r>
            </a:p>
          </p:txBody>
        </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0106" name="AutoShape 10"/>
          <p:cNvSpPr>
            <a:spLocks noChangeArrowheads="1"/>
          </p:cNvSpPr>
          <p:nvPr/>
        </p:nvSpPr>
        <p:spPr bwMode="auto">
          <a:xfrm>
            <a:off x="454025" y="1415083"/>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68610"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sz="4000" b="1" dirty="0">
                <a:solidFill>
                  <a:srgbClr val="A50532"/>
                </a:solidFill>
              </a:rPr>
              <a:t>Business-to-Business Marketing</a:t>
            </a:r>
            <a:endParaRPr lang="en-US" sz="4000" dirty="0"/>
          </a:p>
        </p:txBody>
      </p:sp>
      <p:sp>
        <p:nvSpPr>
          <p:cNvPr id="8" name="Content Placeholder 7"/>
          <p:cNvSpPr>
            <a:spLocks noGrp="1"/>
          </p:cNvSpPr>
          <p:nvPr>
            <p:ph idx="1"/>
          </p:nvPr>
        </p:nvSpPr>
        <p:spPr>
          <a:xfrm>
            <a:off x="457200" y="1600201"/>
            <a:ext cx="8229600" cy="3550534"/>
          </a:xfrm>
        </p:spPr>
        <p:txBody>
          <a:bodyPr/>
          <a:lstStyle/>
          <a:p>
            <a:pPr marL="0" indent="0">
              <a:buNone/>
            </a:pPr>
            <a:r>
              <a:rPr lang="en-US" b="1" dirty="0"/>
              <a:t>Business-to-business marketing</a:t>
            </a:r>
            <a:r>
              <a:rPr lang="en-US" dirty="0"/>
              <a:t> involves the marketing of products and services to companies, governments, or not-for-profit organizations for use in the creation of goods and services that they can produce and market to others.</a:t>
            </a:r>
          </a:p>
        </p:txBody>
      </p:sp>
      <p:pic>
        <p:nvPicPr>
          <p:cNvPr id="68612" name="Picture 1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7065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Organizational Buyers</a:t>
            </a:r>
            <a:endParaRPr lang="en-US" dirty="0"/>
          </a:p>
        </p:txBody>
      </p:sp>
      <p:sp>
        <p:nvSpPr>
          <p:cNvPr id="8" name="Content Placeholder 7"/>
          <p:cNvSpPr>
            <a:spLocks noGrp="1"/>
          </p:cNvSpPr>
          <p:nvPr>
            <p:ph idx="1"/>
          </p:nvPr>
        </p:nvSpPr>
        <p:spPr>
          <a:xfrm>
            <a:off x="457200" y="1600201"/>
            <a:ext cx="8229600" cy="3712580"/>
          </a:xfrm>
        </p:spPr>
        <p:txBody>
          <a:bodyPr/>
          <a:lstStyle/>
          <a:p>
            <a:pPr marL="0" indent="0">
              <a:buNone/>
            </a:pPr>
            <a:r>
              <a:rPr lang="en-US" b="1" dirty="0"/>
              <a:t>Organizational buyers</a:t>
            </a:r>
            <a:r>
              <a:rPr lang="en-US" dirty="0"/>
              <a:t> are those manufacturers, wholesalers, retailers, and government agencies that buy goods and services for their own use or for resale.</a:t>
            </a:r>
          </a:p>
        </p:txBody>
      </p:sp>
      <p:pic>
        <p:nvPicPr>
          <p:cNvPr id="70660"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7270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28588"/>
            <a:ext cx="8231187" cy="1143000"/>
          </a:xfrm>
          <a:prstGeom prst="rect">
            <a:avLst/>
          </a:prstGeom>
          <a:noFill/>
          <a:ln>
            <a:noFill/>
          </a:ln>
        </p:spPr>
      </p:pic>
      <p:sp>
        <p:nvSpPr>
          <p:cNvPr id="7" name="Title 6"/>
          <p:cNvSpPr>
            <a:spLocks noGrp="1"/>
          </p:cNvSpPr>
          <p:nvPr>
            <p:ph type="title"/>
          </p:nvPr>
        </p:nvSpPr>
        <p:spPr/>
        <p:txBody>
          <a:bodyPr/>
          <a:lstStyle/>
          <a:p>
            <a:pPr eaLnBrk="1" hangingPunct="1">
              <a:lnSpc>
                <a:spcPct val="85000"/>
              </a:lnSpc>
              <a:spcBef>
                <a:spcPct val="30000"/>
              </a:spcBef>
              <a:defRPr/>
            </a:pPr>
            <a:r>
              <a:rPr lang="en-US" sz="2800" b="1" dirty="0">
                <a:solidFill>
                  <a:srgbClr val="A50532"/>
                </a:solidFill>
              </a:rPr>
              <a:t>North American Industry Classification System (NAICS)</a:t>
            </a:r>
          </a:p>
        </p:txBody>
      </p:sp>
      <p:sp>
        <p:nvSpPr>
          <p:cNvPr id="8" name="Content Placeholder 7"/>
          <p:cNvSpPr>
            <a:spLocks noGrp="1"/>
          </p:cNvSpPr>
          <p:nvPr>
            <p:ph idx="1"/>
          </p:nvPr>
        </p:nvSpPr>
        <p:spPr>
          <a:xfrm>
            <a:off x="457200" y="1600201"/>
            <a:ext cx="8229600" cy="3619982"/>
          </a:xfrm>
        </p:spPr>
        <p:txBody>
          <a:bodyPr/>
          <a:lstStyle/>
          <a:p>
            <a:pPr marL="0" indent="0">
              <a:buNone/>
            </a:pPr>
            <a:r>
              <a:rPr lang="en-US" dirty="0"/>
              <a:t>The </a:t>
            </a:r>
            <a:r>
              <a:rPr lang="en-US" b="1" dirty="0"/>
              <a:t>North American Industry Classification System (NAICS) </a:t>
            </a:r>
            <a:r>
              <a:rPr lang="en-US" dirty="0"/>
              <a:t>provides common industry definitions for Canada, Mexico, and the United States, which makes it easier to measure economic activity in the three member countries of the </a:t>
            </a:r>
            <a:r>
              <a:rPr lang="en-US" i="1" dirty="0"/>
              <a:t>North American Free Trade Agreement</a:t>
            </a:r>
            <a:r>
              <a:rPr lang="en-US" dirty="0"/>
              <a:t> (NAFTA).</a:t>
            </a:r>
          </a:p>
        </p:txBody>
      </p:sp>
      <p:pic>
        <p:nvPicPr>
          <p:cNvPr id="72708"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747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Derived Demand</a:t>
            </a:r>
            <a:endParaRPr lang="en-US" dirty="0"/>
          </a:p>
        </p:txBody>
      </p:sp>
      <p:sp>
        <p:nvSpPr>
          <p:cNvPr id="8" name="Content Placeholder 7"/>
          <p:cNvSpPr>
            <a:spLocks noGrp="1"/>
          </p:cNvSpPr>
          <p:nvPr>
            <p:ph idx="1"/>
          </p:nvPr>
        </p:nvSpPr>
        <p:spPr>
          <a:xfrm>
            <a:off x="457200" y="1600201"/>
            <a:ext cx="8229600" cy="3724154"/>
          </a:xfrm>
        </p:spPr>
        <p:txBody>
          <a:bodyPr/>
          <a:lstStyle/>
          <a:p>
            <a:pPr marL="0" indent="0">
              <a:buNone/>
            </a:pPr>
            <a:r>
              <a:rPr lang="en-US" b="1" dirty="0"/>
              <a:t>Derived demand</a:t>
            </a:r>
            <a:r>
              <a:rPr lang="en-US" dirty="0"/>
              <a:t> is the demand for industrial products and services that is driven by, or derived from, the demand for consumer products and services.</a:t>
            </a:r>
          </a:p>
        </p:txBody>
      </p:sp>
      <p:pic>
        <p:nvPicPr>
          <p:cNvPr id="74756"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7680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sz="4000" b="1" dirty="0">
                <a:solidFill>
                  <a:srgbClr val="A50532"/>
                </a:solidFill>
              </a:rPr>
              <a:t>Organizational Buying Criteria</a:t>
            </a:r>
            <a:endParaRPr lang="en-US" sz="4000" dirty="0"/>
          </a:p>
        </p:txBody>
      </p:sp>
      <p:sp>
        <p:nvSpPr>
          <p:cNvPr id="8" name="Content Placeholder 7"/>
          <p:cNvSpPr>
            <a:spLocks noGrp="1"/>
          </p:cNvSpPr>
          <p:nvPr>
            <p:ph idx="1"/>
          </p:nvPr>
        </p:nvSpPr>
        <p:spPr>
          <a:xfrm>
            <a:off x="457200" y="1600201"/>
            <a:ext cx="8229600" cy="3724154"/>
          </a:xfrm>
        </p:spPr>
        <p:txBody>
          <a:bodyPr/>
          <a:lstStyle/>
          <a:p>
            <a:pPr marL="0" indent="0">
              <a:buNone/>
            </a:pPr>
            <a:r>
              <a:rPr lang="en-US" b="1" dirty="0"/>
              <a:t>Organizational buying criteria </a:t>
            </a:r>
            <a:r>
              <a:rPr lang="en-US" dirty="0"/>
              <a:t>are the objective attributes of the supplier’s products and services and the capabilities of the supplier itself.</a:t>
            </a:r>
          </a:p>
        </p:txBody>
      </p:sp>
      <p:pic>
        <p:nvPicPr>
          <p:cNvPr id="76804"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8089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Supplier Development</a:t>
            </a:r>
            <a:endParaRPr lang="en-US" dirty="0"/>
          </a:p>
        </p:txBody>
      </p:sp>
      <p:sp>
        <p:nvSpPr>
          <p:cNvPr id="8" name="Content Placeholder 7"/>
          <p:cNvSpPr>
            <a:spLocks noGrp="1"/>
          </p:cNvSpPr>
          <p:nvPr>
            <p:ph idx="1"/>
          </p:nvPr>
        </p:nvSpPr>
        <p:spPr>
          <a:xfrm>
            <a:off x="457200" y="1600200"/>
            <a:ext cx="8229600" cy="3562109"/>
          </a:xfrm>
        </p:spPr>
        <p:txBody>
          <a:bodyPr/>
          <a:lstStyle/>
          <a:p>
            <a:pPr marL="0" indent="0">
              <a:buNone/>
            </a:pPr>
            <a:r>
              <a:rPr lang="en-US" b="1" dirty="0"/>
              <a:t>Supplier development</a:t>
            </a:r>
            <a:r>
              <a:rPr lang="en-US" dirty="0"/>
              <a:t> is the deliberate effort by organizational buyers to build relationships that shape suppliers’ products, services, and capabilities to fit a buyer’s needs and those of its customers.</a:t>
            </a:r>
          </a:p>
        </p:txBody>
      </p:sp>
      <p:pic>
        <p:nvPicPr>
          <p:cNvPr id="80900"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7200" y="1397000"/>
            <a:ext cx="8229600" cy="4113213"/>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8294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Reciprocity</a:t>
            </a:r>
            <a:endParaRPr lang="en-US" dirty="0"/>
          </a:p>
        </p:txBody>
      </p:sp>
      <p:sp>
        <p:nvSpPr>
          <p:cNvPr id="8" name="Content Placeholder 7"/>
          <p:cNvSpPr>
            <a:spLocks noGrp="1"/>
          </p:cNvSpPr>
          <p:nvPr>
            <p:ph idx="1"/>
          </p:nvPr>
        </p:nvSpPr>
        <p:spPr>
          <a:xfrm>
            <a:off x="457200" y="1600201"/>
            <a:ext cx="8229600" cy="3677856"/>
          </a:xfrm>
        </p:spPr>
        <p:txBody>
          <a:bodyPr/>
          <a:lstStyle/>
          <a:p>
            <a:pPr marL="0" indent="0">
              <a:buNone/>
            </a:pPr>
            <a:r>
              <a:rPr lang="en-US" b="1" dirty="0"/>
              <a:t>Reciprocity </a:t>
            </a:r>
            <a:r>
              <a:rPr lang="en-US" dirty="0"/>
              <a:t>is an industrial buying practice in which two organizations agree to purchase each other’s products and services.</a:t>
            </a:r>
          </a:p>
        </p:txBody>
      </p:sp>
      <p:pic>
        <p:nvPicPr>
          <p:cNvPr id="82948"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8499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Supply Partnership</a:t>
            </a:r>
            <a:endParaRPr lang="en-US" dirty="0"/>
          </a:p>
        </p:txBody>
      </p:sp>
      <p:sp>
        <p:nvSpPr>
          <p:cNvPr id="8" name="Content Placeholder 7"/>
          <p:cNvSpPr>
            <a:spLocks noGrp="1"/>
          </p:cNvSpPr>
          <p:nvPr>
            <p:ph idx="1"/>
          </p:nvPr>
        </p:nvSpPr>
        <p:spPr>
          <a:xfrm>
            <a:off x="457200" y="1600201"/>
            <a:ext cx="8229600" cy="3758878"/>
          </a:xfrm>
        </p:spPr>
        <p:txBody>
          <a:bodyPr/>
          <a:lstStyle/>
          <a:p>
            <a:pPr marL="0" indent="0">
              <a:buNone/>
            </a:pPr>
            <a:r>
              <a:rPr lang="en-US" dirty="0"/>
              <a:t>A </a:t>
            </a:r>
            <a:r>
              <a:rPr lang="en-US" b="1" dirty="0"/>
              <a:t>supply partnership</a:t>
            </a:r>
            <a:r>
              <a:rPr lang="en-US" dirty="0"/>
              <a:t> is a relationship that exists when a buyer and its supplier adopt mutually beneficial objectives, policies, and procedures for the purpose of lowering the cost or increasing the value of products and services delivered to the ultimate consumer.</a:t>
            </a:r>
          </a:p>
        </p:txBody>
      </p:sp>
      <p:pic>
        <p:nvPicPr>
          <p:cNvPr id="84996"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8704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Buying Center</a:t>
            </a:r>
            <a:endParaRPr lang="en-US" dirty="0"/>
          </a:p>
        </p:txBody>
      </p:sp>
      <p:sp>
        <p:nvSpPr>
          <p:cNvPr id="8" name="Content Placeholder 7"/>
          <p:cNvSpPr>
            <a:spLocks noGrp="1"/>
          </p:cNvSpPr>
          <p:nvPr>
            <p:ph idx="1"/>
          </p:nvPr>
        </p:nvSpPr>
        <p:spPr>
          <a:xfrm>
            <a:off x="457200" y="1600201"/>
            <a:ext cx="8229600" cy="3515810"/>
          </a:xfrm>
        </p:spPr>
        <p:txBody>
          <a:bodyPr/>
          <a:lstStyle/>
          <a:p>
            <a:pPr marL="0" indent="0">
              <a:buNone/>
            </a:pPr>
            <a:r>
              <a:rPr lang="en-US" dirty="0"/>
              <a:t>A </a:t>
            </a:r>
            <a:r>
              <a:rPr lang="en-US" b="1" dirty="0"/>
              <a:t>buying center</a:t>
            </a:r>
            <a:r>
              <a:rPr lang="en-US" dirty="0"/>
              <a:t> consists of the group of people in an organization who participate in the buying process and share common goals, risks, and knowledge important to a purchase decision.</a:t>
            </a:r>
          </a:p>
        </p:txBody>
      </p:sp>
      <p:pic>
        <p:nvPicPr>
          <p:cNvPr id="87044"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8909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Buy Classes</a:t>
            </a:r>
            <a:endParaRPr lang="en-US" dirty="0"/>
          </a:p>
        </p:txBody>
      </p:sp>
      <p:sp>
        <p:nvSpPr>
          <p:cNvPr id="8" name="Content Placeholder 7"/>
          <p:cNvSpPr>
            <a:spLocks noGrp="1"/>
          </p:cNvSpPr>
          <p:nvPr>
            <p:ph idx="1"/>
          </p:nvPr>
        </p:nvSpPr>
        <p:spPr>
          <a:xfrm>
            <a:off x="457200" y="1600201"/>
            <a:ext cx="8229600" cy="3643132"/>
          </a:xfrm>
        </p:spPr>
        <p:txBody>
          <a:bodyPr/>
          <a:lstStyle/>
          <a:p>
            <a:pPr marL="0" indent="0">
              <a:buNone/>
            </a:pPr>
            <a:r>
              <a:rPr lang="en-US" b="1" dirty="0"/>
              <a:t>Buy classes</a:t>
            </a:r>
            <a:r>
              <a:rPr lang="en-US" dirty="0"/>
              <a:t> consist of three types of organizational buying situations: straight rebuy, new buy, and modified rebuy.</a:t>
            </a:r>
          </a:p>
        </p:txBody>
      </p:sp>
      <p:pic>
        <p:nvPicPr>
          <p:cNvPr id="89092"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3200" b="1" dirty="0">
              <a:solidFill>
                <a:schemeClr val="accent2"/>
              </a:solidFill>
            </a:endParaRPr>
          </a:p>
        </p:txBody>
      </p:sp>
      <p:sp>
        <p:nvSpPr>
          <p:cNvPr id="16" name="Title 15"/>
          <p:cNvSpPr>
            <a:spLocks noGrp="1"/>
          </p:cNvSpPr>
          <p:nvPr>
            <p:ph type="title"/>
          </p:nvPr>
        </p:nvSpPr>
        <p:spPr/>
        <p:txBody>
          <a:bodyPr/>
          <a:lstStyle/>
          <a:p>
            <a:r>
              <a:rPr lang="en-US" sz="2800" b="1" dirty="0">
                <a:solidFill>
                  <a:srgbClr val="A50532"/>
                </a:solidFill>
              </a:rPr>
              <a:t>BUSINESS-TO-BUSINESS MARKETING AND ORGANIZATIONAL BUYERS</a:t>
            </a:r>
            <a:endParaRPr lang="en-US" sz="2800" dirty="0"/>
          </a:p>
        </p:txBody>
      </p:sp>
      <p:sp>
        <p:nvSpPr>
          <p:cNvPr id="17" name="Content Placeholder 16"/>
          <p:cNvSpPr>
            <a:spLocks noGrp="1"/>
          </p:cNvSpPr>
          <p:nvPr>
            <p:ph idx="1"/>
          </p:nvPr>
        </p:nvSpPr>
        <p:spPr>
          <a:xfrm>
            <a:off x="395690" y="1417638"/>
            <a:ext cx="5027210" cy="4525963"/>
          </a:xfrm>
        </p:spPr>
        <p:txBody>
          <a:bodyPr/>
          <a:lstStyle/>
          <a:p>
            <a:r>
              <a:rPr lang="en-US" sz="2800" b="1" dirty="0">
                <a:solidFill>
                  <a:srgbClr val="0064FF"/>
                </a:solidFill>
                <a:hlinkClick r:id="rId3" action="ppaction://hlinksldjump"/>
              </a:rPr>
              <a:t>Business-to-Business Marketing</a:t>
            </a:r>
            <a:endParaRPr lang="en-US" sz="2800" b="1" dirty="0">
              <a:solidFill>
                <a:srgbClr val="2C455E"/>
              </a:solidFill>
            </a:endParaRPr>
          </a:p>
          <a:p>
            <a:r>
              <a:rPr lang="en-US" sz="2800" b="1" dirty="0">
                <a:solidFill>
                  <a:srgbClr val="0064FF"/>
                </a:solidFill>
                <a:hlinkClick r:id="rId4" action="ppaction://hlinksldjump"/>
              </a:rPr>
              <a:t>Organizational Buyers</a:t>
            </a:r>
            <a:endParaRPr lang="en-US" sz="2800" b="1" dirty="0">
              <a:solidFill>
                <a:srgbClr val="000000"/>
              </a:solidFill>
            </a:endParaRPr>
          </a:p>
          <a:p>
            <a:pPr marL="914400" lvl="1" indent="-457200">
              <a:buFont typeface="+mj-lt"/>
              <a:buAutoNum type="arabicPeriod"/>
            </a:pPr>
            <a:r>
              <a:rPr lang="en-US" sz="2400" b="1" dirty="0"/>
              <a:t>Industrial Markets (Industrial Firms)</a:t>
            </a:r>
          </a:p>
          <a:p>
            <a:pPr marL="914400" lvl="1" indent="-457200">
              <a:buFont typeface="+mj-lt"/>
              <a:buAutoNum type="arabicPeriod"/>
            </a:pPr>
            <a:r>
              <a:rPr lang="en-US" sz="2400" b="1" dirty="0"/>
              <a:t>Reseller Markets  (Resellers)</a:t>
            </a:r>
          </a:p>
          <a:p>
            <a:pPr lvl="2"/>
            <a:r>
              <a:rPr lang="en-US" sz="2000" b="1" dirty="0"/>
              <a:t>Wholesalers</a:t>
            </a:r>
          </a:p>
          <a:p>
            <a:pPr lvl="2"/>
            <a:r>
              <a:rPr lang="en-US" sz="2000" b="1" dirty="0"/>
              <a:t>Retailers</a:t>
            </a:r>
          </a:p>
          <a:p>
            <a:pPr marL="914400" lvl="1" indent="-457200">
              <a:buFont typeface="+mj-lt"/>
              <a:buAutoNum type="arabicPeriod"/>
            </a:pPr>
            <a:r>
              <a:rPr lang="en-US" sz="2000" b="1" dirty="0"/>
              <a:t>Government Markets (Government Agencies)</a:t>
            </a:r>
            <a:endParaRPr lang="en-US" sz="2400" dirty="0"/>
          </a:p>
        </p:txBody>
      </p:sp>
      <p:pic>
        <p:nvPicPr>
          <p:cNvPr id="3" name="Picture 2" descr="A simulated picture of the Orion spacecraft hovering over a plane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3002" y="2165563"/>
            <a:ext cx="4021598" cy="2766860"/>
          </a:xfrm>
          <a:prstGeom prst="rect">
            <a:avLst/>
          </a:prstGeom>
        </p:spPr>
      </p:pic>
      <p:grpSp>
        <p:nvGrpSpPr>
          <p:cNvPr id="9" name="Group 8" descr="Click for a NASA video."/>
          <p:cNvGrpSpPr/>
          <p:nvPr/>
        </p:nvGrpSpPr>
        <p:grpSpPr>
          <a:xfrm>
            <a:off x="6734543" y="5214636"/>
            <a:ext cx="838692" cy="1109965"/>
            <a:chOff x="6734543" y="5214636"/>
            <a:chExt cx="838692" cy="1109965"/>
          </a:xfrm>
        </p:grpSpPr>
        <p:pic>
          <p:nvPicPr>
            <p:cNvPr id="15" name="Picture 19">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4723" y="5562601"/>
              <a:ext cx="798512" cy="762000"/>
            </a:xfrm>
            <a:prstGeom prst="rect">
              <a:avLst/>
            </a:prstGeom>
            <a:noFill/>
            <a:ln>
              <a:noFill/>
            </a:ln>
          </p:spPr>
        </p:pic>
        <p:sp>
          <p:nvSpPr>
            <p:cNvPr id="2" name="TextBox 1"/>
            <p:cNvSpPr txBox="1"/>
            <p:nvPr/>
          </p:nvSpPr>
          <p:spPr>
            <a:xfrm>
              <a:off x="6734543" y="5214636"/>
              <a:ext cx="838692" cy="369332"/>
            </a:xfrm>
            <a:prstGeom prst="rect">
              <a:avLst/>
            </a:prstGeom>
            <a:noFill/>
          </p:spPr>
          <p:txBody>
            <a:bodyPr wrap="none" rtlCol="0">
              <a:spAutoFit/>
            </a:bodyPr>
            <a:lstStyle/>
            <a:p>
              <a:pPr algn="ctr"/>
              <a:r>
                <a:rPr lang="en-US" sz="1800" b="1" dirty="0"/>
                <a:t>NASA</a:t>
              </a:r>
              <a:endParaRPr lang="en-US" sz="1400" b="1" dirty="0"/>
            </a:p>
          </p:txBody>
        </p:sp>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993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E-marketplaces</a:t>
            </a:r>
            <a:endParaRPr lang="en-US" dirty="0"/>
          </a:p>
        </p:txBody>
      </p:sp>
      <p:sp>
        <p:nvSpPr>
          <p:cNvPr id="8" name="Content Placeholder 7"/>
          <p:cNvSpPr>
            <a:spLocks noGrp="1"/>
          </p:cNvSpPr>
          <p:nvPr>
            <p:ph idx="1"/>
          </p:nvPr>
        </p:nvSpPr>
        <p:spPr>
          <a:xfrm>
            <a:off x="457200" y="1600201"/>
            <a:ext cx="8229600" cy="3643132"/>
          </a:xfrm>
        </p:spPr>
        <p:txBody>
          <a:bodyPr/>
          <a:lstStyle/>
          <a:p>
            <a:pPr marL="0" indent="0">
              <a:buNone/>
            </a:pPr>
            <a:r>
              <a:rPr lang="en-US" b="1" dirty="0"/>
              <a:t>E-marketplaces</a:t>
            </a:r>
            <a:r>
              <a:rPr lang="en-US" dirty="0"/>
              <a:t> are online trading communities that bring together buyers and supplier organizations to make possible the real time exchange of information, money, products, and services. Also called </a:t>
            </a:r>
            <a:r>
              <a:rPr lang="en-US" i="1" dirty="0"/>
              <a:t>B2B exchanges</a:t>
            </a:r>
            <a:r>
              <a:rPr lang="en-US" dirty="0"/>
              <a:t> or </a:t>
            </a:r>
            <a:r>
              <a:rPr lang="en-US" i="1" dirty="0"/>
              <a:t>e-hubs</a:t>
            </a:r>
            <a:r>
              <a:rPr lang="en-US" dirty="0"/>
              <a:t>.</a:t>
            </a:r>
          </a:p>
        </p:txBody>
      </p:sp>
      <p:pic>
        <p:nvPicPr>
          <p:cNvPr id="99332"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0137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Traditional Auction</a:t>
            </a:r>
            <a:endParaRPr lang="en-US" dirty="0"/>
          </a:p>
        </p:txBody>
      </p:sp>
      <p:sp>
        <p:nvSpPr>
          <p:cNvPr id="8" name="Content Placeholder 7"/>
          <p:cNvSpPr>
            <a:spLocks noGrp="1"/>
          </p:cNvSpPr>
          <p:nvPr>
            <p:ph idx="1"/>
          </p:nvPr>
        </p:nvSpPr>
        <p:spPr>
          <a:xfrm>
            <a:off x="457200" y="1600200"/>
            <a:ext cx="8229600" cy="3735729"/>
          </a:xfrm>
        </p:spPr>
        <p:txBody>
          <a:bodyPr/>
          <a:lstStyle/>
          <a:p>
            <a:pPr marL="0" indent="0">
              <a:buNone/>
            </a:pPr>
            <a:r>
              <a:rPr lang="en-US" dirty="0"/>
              <a:t>A </a:t>
            </a:r>
            <a:r>
              <a:rPr lang="en-US" b="1" dirty="0"/>
              <a:t>traditional auction</a:t>
            </a:r>
            <a:r>
              <a:rPr lang="en-US" dirty="0"/>
              <a:t>, in an e-marketplace, is an online auction in which a seller puts an item up for sale and would-be buyers are invited to bid in competition with each other.</a:t>
            </a:r>
          </a:p>
        </p:txBody>
      </p:sp>
      <p:pic>
        <p:nvPicPr>
          <p:cNvPr id="101380"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AutoShape 2"/>
          <p:cNvSpPr>
            <a:spLocks noChangeArrowheads="1"/>
          </p:cNvSpPr>
          <p:nvPr/>
        </p:nvSpPr>
        <p:spPr bwMode="auto">
          <a:xfrm>
            <a:off x="454025" y="1398588"/>
            <a:ext cx="8229600" cy="4113212"/>
          </a:xfrm>
          <a:prstGeom prst="roundRect">
            <a:avLst>
              <a:gd name="adj" fmla="val 3514"/>
            </a:avLst>
          </a:prstGeom>
          <a:noFill/>
          <a:ln w="57150">
            <a:solidFill>
              <a:srgbClr val="A50532"/>
            </a:solidFill>
            <a:round/>
          </a:ln>
          <a:effectLst/>
        </p:spPr>
        <p:txBody>
          <a:bodyPr wrap="none" anchor="ctr"/>
          <a:lstStyle/>
          <a:p>
            <a:pPr algn="ctr" eaLnBrk="1" hangingPunct="1">
              <a:lnSpc>
                <a:spcPct val="85000"/>
              </a:lnSpc>
              <a:spcBef>
                <a:spcPct val="30000"/>
              </a:spcBef>
              <a:defRPr/>
            </a:pPr>
            <a:endParaRPr lang="en-US" sz="2000" b="1" dirty="0">
              <a:cs typeface="+mn-cs"/>
            </a:endParaRPr>
          </a:p>
        </p:txBody>
      </p:sp>
      <p:pic>
        <p:nvPicPr>
          <p:cNvPr id="1034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34938"/>
            <a:ext cx="8231187" cy="1143000"/>
          </a:xfrm>
          <a:prstGeom prst="rect">
            <a:avLst/>
          </a:prstGeom>
          <a:noFill/>
          <a:ln>
            <a:noFill/>
          </a:ln>
        </p:spPr>
      </p:pic>
      <p:sp>
        <p:nvSpPr>
          <p:cNvPr id="7" name="Title 6"/>
          <p:cNvSpPr>
            <a:spLocks noGrp="1"/>
          </p:cNvSpPr>
          <p:nvPr>
            <p:ph type="title"/>
          </p:nvPr>
        </p:nvSpPr>
        <p:spPr/>
        <p:txBody>
          <a:bodyPr/>
          <a:lstStyle/>
          <a:p>
            <a:r>
              <a:rPr lang="en-US" b="1" dirty="0">
                <a:solidFill>
                  <a:srgbClr val="A50532"/>
                </a:solidFill>
              </a:rPr>
              <a:t>Reverse Auction</a:t>
            </a:r>
            <a:endParaRPr lang="en-US" dirty="0"/>
          </a:p>
        </p:txBody>
      </p:sp>
      <p:sp>
        <p:nvSpPr>
          <p:cNvPr id="8" name="Content Placeholder 7"/>
          <p:cNvSpPr>
            <a:spLocks noGrp="1"/>
          </p:cNvSpPr>
          <p:nvPr>
            <p:ph idx="1"/>
          </p:nvPr>
        </p:nvSpPr>
        <p:spPr>
          <a:xfrm>
            <a:off x="457200" y="1600201"/>
            <a:ext cx="8229600" cy="3712580"/>
          </a:xfrm>
        </p:spPr>
        <p:txBody>
          <a:bodyPr/>
          <a:lstStyle/>
          <a:p>
            <a:pPr marL="0" indent="0">
              <a:buNone/>
            </a:pPr>
            <a:r>
              <a:rPr lang="en-US" dirty="0"/>
              <a:t>A </a:t>
            </a:r>
            <a:r>
              <a:rPr lang="en-US" b="1" dirty="0"/>
              <a:t>reverse auction</a:t>
            </a:r>
            <a:r>
              <a:rPr lang="en-US" dirty="0"/>
              <a:t>, in an e-marketplace, is an online auction in which a buyer communicates a need for a product or service and would-be suppliers are invited to bid in competition with each other.</a:t>
            </a:r>
          </a:p>
        </p:txBody>
      </p:sp>
      <p:pic>
        <p:nvPicPr>
          <p:cNvPr id="103428"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5797550"/>
            <a:ext cx="798512" cy="742950"/>
          </a:xfrm>
          <a:prstGeom prst="rect">
            <a:avLst/>
          </a:prstGeom>
          <a:noFill/>
          <a:ln>
            <a:noFill/>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Appendix 1 </a:t>
            </a:r>
            <a:r>
              <a:rPr lang="en-US" dirty="0">
                <a:solidFill>
                  <a:srgbClr val="7493E2"/>
                </a:solidFill>
                <a:effectLst>
                  <a:outerShdw blurRad="38100" dist="38100" dir="2700000" algn="tl">
                    <a:srgbClr val="DDDDDD"/>
                  </a:outerShdw>
                </a:effectLst>
              </a:rPr>
              <a:t>FIGURE 5-1</a:t>
            </a:r>
            <a:r>
              <a:rPr lang="en-US" b="1" dirty="0"/>
              <a:t>  Key characteristics and dimensions of organizational buying behavior </a:t>
            </a:r>
            <a:endParaRPr lang="en-US" dirty="0"/>
          </a:p>
        </p:txBody>
      </p:sp>
      <p:sp>
        <p:nvSpPr>
          <p:cNvPr id="7" name="Content Placeholder 6"/>
          <p:cNvSpPr>
            <a:spLocks noGrp="1"/>
          </p:cNvSpPr>
          <p:nvPr>
            <p:ph idx="1"/>
          </p:nvPr>
        </p:nvSpPr>
        <p:spPr>
          <a:xfrm>
            <a:off x="457200" y="1524000"/>
            <a:ext cx="8229600" cy="5029200"/>
          </a:xfrm>
        </p:spPr>
        <p:txBody>
          <a:bodyPr/>
          <a:lstStyle/>
          <a:p>
            <a:pPr marL="0" indent="0">
              <a:buNone/>
            </a:pPr>
            <a:r>
              <a:rPr lang="en-US" sz="1600" dirty="0"/>
              <a:t>Market characteristics: demand for industrial products and services is derived; few customers typically exist, and their purchase orders are large.</a:t>
            </a:r>
          </a:p>
          <a:p>
            <a:pPr marL="0" indent="0">
              <a:buNone/>
            </a:pPr>
            <a:r>
              <a:rPr lang="en-US" sz="1600" dirty="0"/>
              <a:t>Product or service characteristics: products or services are technical in nature and purchased on the basis of specifications; many of the goods purchased are raw and semi finished; heavy emphasis is placed on delivery time, technical assistance, and post sale service.</a:t>
            </a:r>
          </a:p>
          <a:p>
            <a:pPr marL="0" indent="0">
              <a:buNone/>
            </a:pPr>
            <a:r>
              <a:rPr lang="en-US" sz="1600" dirty="0"/>
              <a:t>Buying process characteristics: technically qualified and professional buyers follow established purchasing policies and procedures; buying objectives and criteria are typically spelled out, as are procedures for evaluating sellers and their products or services; there are multiple buying influences, and multiple parties participate in purchase decisions; there are reciprocal arrangements, and negotiation between buyers and sellers is commonplace; online buying over the Internet is widespread.</a:t>
            </a:r>
          </a:p>
          <a:p>
            <a:pPr marL="0" indent="0">
              <a:buNone/>
            </a:pPr>
            <a:r>
              <a:rPr lang="en-US" sz="1600" dirty="0"/>
              <a:t>Marketing mix characteristics: direct selling to organizational buyers is the rule, and distribution is very important; advertising and other forms of promotion are technical in nature; price is often negotiated, evaluated as part of broader seller and product/service qualities, and frequently affected by quantity discounts.</a:t>
            </a:r>
          </a:p>
        </p:txBody>
      </p:sp>
      <p:sp>
        <p:nvSpPr>
          <p:cNvPr id="9" name="Text Placeholder 8"/>
          <p:cNvSpPr>
            <a:spLocks noGrp="1"/>
          </p:cNvSpPr>
          <p:nvPr>
            <p:ph type="body" sz="quarter" idx="16"/>
          </p:nvPr>
        </p:nvSpPr>
        <p:spPr/>
        <p:txBody>
          <a:bodyPr/>
          <a:lstStyle/>
          <a:p>
            <a:r>
              <a:rPr lang="en-US" dirty="0">
                <a:hlinkClick r:id="rId2" action="ppaction://hlinksldjump"/>
              </a:rPr>
              <a:t>Return to slide</a:t>
            </a:r>
          </a:p>
        </p:txBody>
      </p:sp>
      <p:sp>
        <p:nvSpPr>
          <p:cNvPr id="8" name="Text Placeholder 7"/>
          <p:cNvSpPr>
            <a:spLocks noGrp="1"/>
          </p:cNvSpPr>
          <p:nvPr>
            <p:ph type="body" sz="quarter" idx="11"/>
          </p:nvPr>
        </p:nvSpPr>
        <p:spPr/>
        <p:txBody>
          <a:bodyPr/>
          <a:lstStyle/>
          <a:p>
            <a:endParaRPr lang="en-US"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2 </a:t>
            </a:r>
            <a:r>
              <a:rPr lang="en-US" dirty="0">
                <a:solidFill>
                  <a:srgbClr val="7493E2"/>
                </a:solidFill>
                <a:effectLst>
                  <a:outerShdw blurRad="38100" dist="38100" dir="2700000" algn="tl">
                    <a:srgbClr val="DDDDDD"/>
                  </a:outerShdw>
                </a:effectLst>
              </a:rPr>
              <a:t>FIGURE 5-A</a:t>
            </a:r>
            <a:r>
              <a:rPr lang="en-US" b="1" dirty="0"/>
              <a:t>  </a:t>
            </a:r>
            <a:r>
              <a:rPr lang="en-US" b="1" dirty="0">
                <a:solidFill>
                  <a:srgbClr val="A50532"/>
                </a:solidFill>
              </a:rPr>
              <a:t>Key Organizational Buying Criteria</a:t>
            </a:r>
            <a:endParaRPr lang="en-US" dirty="0"/>
          </a:p>
        </p:txBody>
      </p:sp>
      <p:sp>
        <p:nvSpPr>
          <p:cNvPr id="3" name="Content Placeholder 2"/>
          <p:cNvSpPr>
            <a:spLocks noGrp="1"/>
          </p:cNvSpPr>
          <p:nvPr>
            <p:ph idx="1"/>
          </p:nvPr>
        </p:nvSpPr>
        <p:spPr>
          <a:xfrm>
            <a:off x="457200" y="1562100"/>
            <a:ext cx="8229600" cy="4991100"/>
          </a:xfrm>
        </p:spPr>
        <p:txBody>
          <a:bodyPr/>
          <a:lstStyle/>
          <a:p>
            <a:pPr marL="0" indent="0">
              <a:buNone/>
            </a:pPr>
            <a:r>
              <a:rPr lang="en-US" dirty="0"/>
              <a:t>Warranty/claim policies, technical capabilities, price, quality specifications, delivery schedules, past performance, and product facilities/capacity all lead to profit responsibility.</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3 </a:t>
            </a:r>
            <a:r>
              <a:rPr lang="en-US" sz="2800" dirty="0">
                <a:solidFill>
                  <a:srgbClr val="7493E2"/>
                </a:solidFill>
                <a:effectLst>
                  <a:outerShdw blurRad="38100" dist="38100" dir="2700000" algn="tl">
                    <a:srgbClr val="DDDDDD"/>
                  </a:outerShdw>
                </a:effectLst>
              </a:rPr>
              <a:t>FIGURE 5-2</a:t>
            </a:r>
            <a:r>
              <a:rPr lang="en-US" sz="2800" b="1" dirty="0"/>
              <a:t>  Product and supplier selection criteria for buying machine vision equipment emphasize factors other than price.</a:t>
            </a:r>
            <a:endParaRPr lang="en-US" sz="2800" dirty="0"/>
          </a:p>
        </p:txBody>
      </p:sp>
      <p:sp>
        <p:nvSpPr>
          <p:cNvPr id="3" name="Content Placeholder 2"/>
          <p:cNvSpPr>
            <a:spLocks noGrp="1"/>
          </p:cNvSpPr>
          <p:nvPr>
            <p:ph idx="1"/>
          </p:nvPr>
        </p:nvSpPr>
        <p:spPr>
          <a:xfrm>
            <a:off x="457200" y="1816100"/>
            <a:ext cx="8229600" cy="4737100"/>
          </a:xfrm>
        </p:spPr>
        <p:txBody>
          <a:bodyPr/>
          <a:lstStyle/>
          <a:p>
            <a:pPr marL="0" indent="0">
              <a:buNone/>
            </a:pPr>
            <a:r>
              <a:rPr lang="en-US" dirty="0"/>
              <a:t>The following criteria is important to machine vision buyers: performance (80 percent), technical support (68 percent), ease of use (67 percent), ease of setup (63 percent), complete solution including software (60 percent), ruggedness (56 percent), customization ability (53 percent), price (48 percent), integration expertise (42 percent), full tool set (42 percent), speed (38 percent).</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4 </a:t>
            </a:r>
            <a:r>
              <a:rPr lang="en-US" sz="2800" dirty="0">
                <a:solidFill>
                  <a:srgbClr val="7493E2"/>
                </a:solidFill>
                <a:effectLst>
                  <a:outerShdw blurRad="38100" dist="38100" dir="2700000" algn="tl">
                    <a:srgbClr val="DDDDDD"/>
                  </a:outerShdw>
                </a:effectLst>
              </a:rPr>
              <a:t>FIGURE 5-3</a:t>
            </a:r>
            <a:r>
              <a:rPr lang="en-US" sz="2800" b="1" dirty="0"/>
              <a:t>  Comparing the stages in a consumer and organizational purchase decision process</a:t>
            </a:r>
            <a:endParaRPr lang="en-US" sz="2800" dirty="0"/>
          </a:p>
        </p:txBody>
      </p:sp>
      <p:sp>
        <p:nvSpPr>
          <p:cNvPr id="3" name="Content Placeholder 2"/>
          <p:cNvSpPr>
            <a:spLocks noGrp="1"/>
          </p:cNvSpPr>
          <p:nvPr>
            <p:ph idx="1"/>
          </p:nvPr>
        </p:nvSpPr>
        <p:spPr>
          <a:xfrm>
            <a:off x="457200" y="1270000"/>
            <a:ext cx="8229600" cy="5283200"/>
          </a:xfrm>
        </p:spPr>
        <p:txBody>
          <a:bodyPr/>
          <a:lstStyle/>
          <a:p>
            <a:pPr marL="0" indent="0">
              <a:buNone/>
            </a:pPr>
            <a:r>
              <a:rPr lang="en-US" sz="1200" dirty="0"/>
              <a:t>The five stages of the buying decision process are listed, along with how each applies to a consumer purchase (a smartphone for a student) and a organizational purchase (an earbud headset for a smartphone).</a:t>
            </a:r>
          </a:p>
          <a:p>
            <a:pPr marL="0" indent="0">
              <a:buNone/>
            </a:pPr>
            <a:r>
              <a:rPr lang="en-US" sz="1200" dirty="0"/>
              <a:t>1. Problem recognition. Consumer purchase: student doesn't like the features of the smartphone now owned and desires a new one. Organizational purchase: marketing research and sales departments observe that competitors are improving the earbud headsets for their smartphones. The firm decides to improve the earbud headsets on its own new models, which will be purchased from an outside supplier.</a:t>
            </a:r>
          </a:p>
          <a:p>
            <a:pPr marL="0" indent="0">
              <a:buNone/>
            </a:pPr>
            <a:r>
              <a:rPr lang="en-US" sz="1200" dirty="0"/>
              <a:t>2. Information search. Consumer purchase: student uses personal past experience and that of friends, ads, the Internet, and Consumer Reports to collect information and uncover alternatives. Organizational purchase: design and production engineers draft specifications for earbud headsets. The purchasing department identifies suppliers of earbud headsets.</a:t>
            </a:r>
          </a:p>
          <a:p>
            <a:pPr marL="0" indent="0">
              <a:buNone/>
            </a:pPr>
            <a:r>
              <a:rPr lang="en-US" sz="1200" dirty="0"/>
              <a:t>3. Alternative evaluation. Consumer purchase: Alternative smartphones are evaluated on the basis of important attributes desired in a phone, and several stores are visited. Organizational purchase: purchasing and engineering personnel visit with suppliers and assesses (1) facilities, (2) capacity, (3) quality control, and (4) financial status. They drop any suppliers not satisfactory on these attributes.</a:t>
            </a:r>
          </a:p>
          <a:p>
            <a:pPr marL="0" indent="0">
              <a:buNone/>
            </a:pPr>
            <a:r>
              <a:rPr lang="en-US" sz="1200" dirty="0"/>
              <a:t>4. Purchase decision. Consumer purchase: a specific brand of smartphone is selected, the price is paid, and the student leaves the store. Organizational purchase: they use (1) quality, (2) price, (3) delivery, and (4) technical capability as key buying criteria to select a supplier. Then they negotiate terms and award a contract.</a:t>
            </a:r>
          </a:p>
          <a:p>
            <a:pPr marL="0" indent="0">
              <a:buNone/>
            </a:pPr>
            <a:r>
              <a:rPr lang="en-US" sz="1200" dirty="0"/>
              <a:t>5. Post purchase behavior. Consumer purchase: student reevaluates the purchase decision and may return the phone to the store if it is unsatisfactory. Organizational purchase: they evaluate suppliers using a formal vendor rating system and notify a supplier if the earbud headsets do not meet their quality standard. If the problem is not corrected, they drop the firm as a future supplier.</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Appendix 5 </a:t>
            </a:r>
            <a:r>
              <a:rPr lang="en-US" sz="3200" dirty="0">
                <a:solidFill>
                  <a:srgbClr val="7493E2"/>
                </a:solidFill>
                <a:effectLst>
                  <a:outerShdw blurRad="38100" dist="38100" dir="2700000" algn="tl">
                    <a:srgbClr val="DDDDDD"/>
                  </a:outerShdw>
                </a:effectLst>
              </a:rPr>
              <a:t>FIGURE 5-4</a:t>
            </a:r>
            <a:r>
              <a:rPr lang="en-US" sz="3200" b="1" dirty="0"/>
              <a:t>  The buying situation affects buying center behavior in different ways</a:t>
            </a:r>
            <a:endParaRPr lang="en-US" sz="3200" dirty="0"/>
          </a:p>
        </p:txBody>
      </p:sp>
      <p:sp>
        <p:nvSpPr>
          <p:cNvPr id="3" name="Content Placeholder 2"/>
          <p:cNvSpPr>
            <a:spLocks noGrp="1"/>
          </p:cNvSpPr>
          <p:nvPr>
            <p:ph idx="1"/>
          </p:nvPr>
        </p:nvSpPr>
        <p:spPr>
          <a:xfrm>
            <a:off x="457200" y="1447800"/>
            <a:ext cx="8229600" cy="5105400"/>
          </a:xfrm>
        </p:spPr>
        <p:txBody>
          <a:bodyPr/>
          <a:lstStyle/>
          <a:p>
            <a:pPr marL="0" indent="0">
              <a:buNone/>
            </a:pPr>
            <a:r>
              <a:rPr lang="en-US" sz="1800" dirty="0"/>
              <a:t>The six buying center dimensions are listed, as well as how they are affected by three buy-class situations: new buy, straight rebuy, and modified rebuy.</a:t>
            </a:r>
          </a:p>
          <a:p>
            <a:pPr marL="0" indent="0">
              <a:buNone/>
            </a:pPr>
            <a:r>
              <a:rPr lang="en-US" sz="1800" dirty="0"/>
              <a:t>1. People involved. New buy: many. Straight rebuy: one. Modified rebuy: Two to three.</a:t>
            </a:r>
          </a:p>
          <a:p>
            <a:pPr marL="0" indent="0">
              <a:buNone/>
            </a:pPr>
            <a:r>
              <a:rPr lang="en-US" sz="1800" dirty="0"/>
              <a:t>2. Decision time. New buy: long. Straight rebuy: short. Modified rebuy: moderate.</a:t>
            </a:r>
          </a:p>
          <a:p>
            <a:pPr marL="0" indent="0">
              <a:buNone/>
            </a:pPr>
            <a:r>
              <a:rPr lang="en-US" sz="1800" dirty="0"/>
              <a:t>3. Problem definition. New buy: uncertain. Straight rebuy: well-defined. Modified rebuy: minor modifications.</a:t>
            </a:r>
          </a:p>
          <a:p>
            <a:pPr marL="0" indent="0">
              <a:buNone/>
            </a:pPr>
            <a:r>
              <a:rPr lang="en-US" sz="1800" dirty="0"/>
              <a:t>4. Buying objective. New buy: good solution. Straight rebuy: low-priced supplier. Modified rebuy: low-priced supplier</a:t>
            </a:r>
          </a:p>
          <a:p>
            <a:pPr marL="0" indent="0">
              <a:buNone/>
            </a:pPr>
            <a:r>
              <a:rPr lang="en-US" sz="1800" dirty="0"/>
              <a:t>5. Suppliers considered. New buy: new/present. Straight rebuy: present. Modified rebuy: present.</a:t>
            </a:r>
          </a:p>
          <a:p>
            <a:pPr marL="0" indent="0">
              <a:buNone/>
            </a:pPr>
            <a:r>
              <a:rPr lang="en-US" sz="1800" dirty="0"/>
              <a:t>6. Buying influence. New buy: technical/operating personnel. Straight rebuy: purchasing agent. Modified rebuy: purchasing agent and others.</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Appendix 6 </a:t>
            </a:r>
            <a:r>
              <a:rPr lang="en-US" sz="2800" dirty="0">
                <a:solidFill>
                  <a:srgbClr val="7493E2"/>
                </a:solidFill>
                <a:effectLst>
                  <a:outerShdw blurRad="38100" dist="38100" dir="2700000" algn="tl">
                    <a:srgbClr val="DDDDDD"/>
                  </a:outerShdw>
                </a:effectLst>
              </a:rPr>
              <a:t>FIGURE 5-5</a:t>
            </a:r>
            <a:r>
              <a:rPr lang="en-US" sz="2800" b="1" dirty="0"/>
              <a:t>  How buyer and seller participants and price behavior differ by type of online auction</a:t>
            </a:r>
            <a:endParaRPr lang="en-US" sz="2800" dirty="0"/>
          </a:p>
        </p:txBody>
      </p:sp>
      <p:sp>
        <p:nvSpPr>
          <p:cNvPr id="3" name="Content Placeholder 2"/>
          <p:cNvSpPr>
            <a:spLocks noGrp="1"/>
          </p:cNvSpPr>
          <p:nvPr>
            <p:ph idx="1"/>
          </p:nvPr>
        </p:nvSpPr>
        <p:spPr>
          <a:xfrm>
            <a:off x="457200" y="1409700"/>
            <a:ext cx="8229600" cy="5143500"/>
          </a:xfrm>
        </p:spPr>
        <p:txBody>
          <a:bodyPr/>
          <a:lstStyle/>
          <a:p>
            <a:pPr marL="0" indent="0">
              <a:buNone/>
            </a:pPr>
            <a:r>
              <a:rPr lang="en-US" dirty="0"/>
              <a:t>A line graph, labeled “price” on its vertical axis and “number of buyers” on its horizontal axis, shows an inclining curve in a traditional auction where there is one seller and many buyers.</a:t>
            </a:r>
          </a:p>
          <a:p>
            <a:pPr marL="0" indent="0">
              <a:buNone/>
            </a:pPr>
            <a:r>
              <a:rPr lang="en-US" dirty="0"/>
              <a:t>A line graph, labeled “price” on its vertical axis and “number of sellers” on its horizontal axis, shows an declining arch in a reverse auction where there are many sellers and one buyer.</a:t>
            </a:r>
          </a:p>
        </p:txBody>
      </p:sp>
      <p:sp>
        <p:nvSpPr>
          <p:cNvPr id="4" name="Text Placeholder 3"/>
          <p:cNvSpPr>
            <a:spLocks noGrp="1"/>
          </p:cNvSpPr>
          <p:nvPr>
            <p:ph type="body" sz="quarter" idx="16"/>
          </p:nvPr>
        </p:nvSpPr>
        <p:spPr/>
        <p:txBody>
          <a:bodyPr/>
          <a:lstStyle/>
          <a:p>
            <a:r>
              <a:rPr lang="en-US" dirty="0">
                <a:hlinkClick r:id="rId2" action="ppaction://hlinksldjump"/>
              </a:rPr>
              <a:t>Return to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800" b="1" dirty="0">
              <a:solidFill>
                <a:schemeClr val="accent2"/>
              </a:solidFill>
            </a:endParaRPr>
          </a:p>
        </p:txBody>
      </p:sp>
      <p:sp>
        <p:nvSpPr>
          <p:cNvPr id="9" name="Title 8"/>
          <p:cNvSpPr>
            <a:spLocks noGrp="1"/>
          </p:cNvSpPr>
          <p:nvPr>
            <p:ph type="title"/>
          </p:nvPr>
        </p:nvSpPr>
        <p:spPr>
          <a:xfrm>
            <a:off x="457200" y="185738"/>
            <a:ext cx="8229600" cy="1143000"/>
          </a:xfrm>
        </p:spPr>
        <p:txBody>
          <a:bodyPr anchor="ctr"/>
          <a:lstStyle/>
          <a:p>
            <a:r>
              <a:rPr lang="en-US" sz="2400" b="1" dirty="0">
                <a:solidFill>
                  <a:srgbClr val="A50532"/>
                </a:solidFill>
              </a:rPr>
              <a:t>MEASURING DOMESTIC AND GLOBAL INDUSTRIAL, RESELLER, AND GOVERNMENT MARKETS</a:t>
            </a:r>
            <a:endParaRPr lang="en-US" sz="2400" dirty="0"/>
          </a:p>
        </p:txBody>
      </p:sp>
      <p:sp>
        <p:nvSpPr>
          <p:cNvPr id="10" name="Content Placeholder 9"/>
          <p:cNvSpPr>
            <a:spLocks noGrp="1"/>
          </p:cNvSpPr>
          <p:nvPr>
            <p:ph idx="1"/>
          </p:nvPr>
        </p:nvSpPr>
        <p:spPr>
          <a:xfrm>
            <a:off x="457200" y="1600200"/>
            <a:ext cx="5156200" cy="4525963"/>
          </a:xfrm>
        </p:spPr>
        <p:txBody>
          <a:bodyPr/>
          <a:lstStyle/>
          <a:p>
            <a:r>
              <a:rPr lang="en-US" b="1" dirty="0">
                <a:solidFill>
                  <a:srgbClr val="0066FF"/>
                </a:solidFill>
                <a:hlinkClick r:id="rId3" action="ppaction://hlinksldjump"/>
              </a:rPr>
              <a:t>North American Industry Classification System (NAICS)</a:t>
            </a:r>
            <a:endParaRPr lang="en-US" b="1" dirty="0">
              <a:solidFill>
                <a:srgbClr val="0066FF"/>
              </a:solidFill>
            </a:endParaRPr>
          </a:p>
          <a:p>
            <a:pPr marL="0" indent="0">
              <a:buNone/>
            </a:pPr>
            <a:endParaRPr lang="en-US" b="1" dirty="0">
              <a:solidFill>
                <a:srgbClr val="2C455E"/>
              </a:solidFill>
            </a:endParaRPr>
          </a:p>
          <a:p>
            <a:r>
              <a:rPr lang="en-US" b="1" dirty="0"/>
              <a:t>North American Free Trade Agreement (NAFTA)</a:t>
            </a:r>
            <a:endParaRPr lang="en-US" dirty="0"/>
          </a:p>
        </p:txBody>
      </p:sp>
      <p:pic>
        <p:nvPicPr>
          <p:cNvPr id="15367" name="Picture 28" descr="Click for an introduction to NAICS.">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3854" y="2014215"/>
            <a:ext cx="798513" cy="762000"/>
          </a:xfrm>
          <a:prstGeom prst="rect">
            <a:avLst/>
          </a:prstGeom>
          <a:noFill/>
          <a:ln>
            <a:noFill/>
          </a:ln>
        </p:spPr>
      </p:pic>
      <p:pic>
        <p:nvPicPr>
          <p:cNvPr id="15366" name="Picture 27" descr="Click for a NAFTA website.">
            <a:hlinkClick r:id="rId6"/>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3854" y="4382001"/>
            <a:ext cx="798513" cy="762000"/>
          </a:xfrm>
          <a:prstGeom prst="rect">
            <a:avLst/>
          </a:prstGeom>
          <a:noFill/>
          <a:ln>
            <a:noFill/>
          </a:ln>
        </p:spPr>
      </p:pic>
      <p:sp>
        <p:nvSpPr>
          <p:cNvPr id="2" name="TextBox 1"/>
          <p:cNvSpPr txBox="1"/>
          <p:nvPr/>
        </p:nvSpPr>
        <p:spPr>
          <a:xfrm>
            <a:off x="7091343" y="4497670"/>
            <a:ext cx="1159292" cy="646331"/>
          </a:xfrm>
          <a:prstGeom prst="rect">
            <a:avLst/>
          </a:prstGeom>
          <a:noFill/>
        </p:spPr>
        <p:txBody>
          <a:bodyPr wrap="none" rtlCol="0">
            <a:spAutoFit/>
          </a:bodyPr>
          <a:lstStyle/>
          <a:p>
            <a:pPr algn="ctr"/>
            <a:r>
              <a:rPr lang="en-US" sz="1800" b="1" dirty="0"/>
              <a:t>NAFTA </a:t>
            </a:r>
          </a:p>
          <a:p>
            <a:pPr algn="ctr"/>
            <a:r>
              <a:rPr lang="en-US" sz="1800" b="1" dirty="0"/>
              <a:t>Web Site</a:t>
            </a:r>
          </a:p>
        </p:txBody>
      </p:sp>
      <p:sp>
        <p:nvSpPr>
          <p:cNvPr id="3" name="TextBox 2"/>
          <p:cNvSpPr txBox="1"/>
          <p:nvPr/>
        </p:nvSpPr>
        <p:spPr>
          <a:xfrm>
            <a:off x="7010056" y="2129884"/>
            <a:ext cx="1159292" cy="646331"/>
          </a:xfrm>
          <a:prstGeom prst="rect">
            <a:avLst/>
          </a:prstGeom>
          <a:noFill/>
        </p:spPr>
        <p:txBody>
          <a:bodyPr wrap="none" rtlCol="0">
            <a:spAutoFit/>
          </a:bodyPr>
          <a:lstStyle/>
          <a:p>
            <a:pPr algn="ctr"/>
            <a:r>
              <a:rPr lang="en-US" sz="1800" b="1" dirty="0"/>
              <a:t>NAICS </a:t>
            </a:r>
          </a:p>
          <a:p>
            <a:pPr algn="ctr"/>
            <a:r>
              <a:rPr lang="en-US" sz="1800" b="1" dirty="0"/>
              <a:t>Web Site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7800" y="228600"/>
            <a:ext cx="8966200" cy="609600"/>
          </a:xfrm>
        </p:spPr>
        <p:txBody>
          <a:bodyPr/>
          <a:lstStyle/>
          <a:p>
            <a:pPr algn="l"/>
            <a:r>
              <a:rPr lang="en-US" sz="2800" dirty="0">
                <a:solidFill>
                  <a:srgbClr val="7493E2"/>
                </a:solidFill>
                <a:effectLst>
                  <a:outerShdw blurRad="38100" dist="38100" dir="2700000" algn="tl">
                    <a:srgbClr val="DDDDDD"/>
                  </a:outerShdw>
                </a:effectLst>
              </a:rPr>
              <a:t>FIGURE 5-1</a:t>
            </a:r>
            <a:r>
              <a:rPr lang="en-US" sz="2800" b="1" dirty="0"/>
              <a:t>  Key characteristics and dimensions of organizational buying behavior. </a:t>
            </a:r>
            <a:endParaRPr lang="en-US" sz="2800" dirty="0"/>
          </a:p>
        </p:txBody>
      </p:sp>
      <p:pic>
        <p:nvPicPr>
          <p:cNvPr id="7" name="Content Placeholder 6" descr="A summary graphic for buying behavio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700" y="1325372"/>
            <a:ext cx="7759700" cy="4966208"/>
          </a:xfrm>
          <a:prstGeom prst="rect">
            <a:avLst/>
          </a:prstGeom>
        </p:spPr>
      </p:pic>
      <p:sp>
        <p:nvSpPr>
          <p:cNvPr id="9" name="Text Placeholder 8"/>
          <p:cNvSpPr>
            <a:spLocks noGrp="1"/>
          </p:cNvSpPr>
          <p:nvPr>
            <p:ph type="body" sz="quarter" idx="16"/>
          </p:nvPr>
        </p:nvSpPr>
        <p:spPr/>
        <p:txBody>
          <a:bodyPr/>
          <a:lstStyle/>
          <a:p>
            <a:r>
              <a:rPr lang="en-US" dirty="0">
                <a:hlinkClick r:id="rId4" action="ppaction://hlinksldjump"/>
              </a:rPr>
              <a:t>Jump to Appendix 1 long image description</a:t>
            </a:r>
          </a:p>
        </p:txBody>
      </p:sp>
      <p:sp>
        <p:nvSpPr>
          <p:cNvPr id="8" name="Text Placeholder 7" hidden="1"/>
          <p:cNvSpPr>
            <a:spLocks noGrp="1"/>
          </p:cNvSpPr>
          <p:nvPr>
            <p:ph type="body" sz="quarter" idx="11"/>
          </p:nvPr>
        </p:nvSpPr>
        <p:spPr/>
        <p:txBody>
          <a:bodyPr/>
          <a:lstStyle/>
          <a:p>
            <a:endParaRPr lang="en-US"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1430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3200" b="1" dirty="0">
              <a:solidFill>
                <a:schemeClr val="accent2"/>
              </a:solidFill>
            </a:endParaRPr>
          </a:p>
        </p:txBody>
      </p:sp>
      <p:sp>
        <p:nvSpPr>
          <p:cNvPr id="14" name="Title 13"/>
          <p:cNvSpPr>
            <a:spLocks noGrp="1"/>
          </p:cNvSpPr>
          <p:nvPr>
            <p:ph type="title"/>
          </p:nvPr>
        </p:nvSpPr>
        <p:spPr/>
        <p:txBody>
          <a:bodyPr/>
          <a:lstStyle/>
          <a:p>
            <a:pPr eaLnBrk="1" hangingPunct="1">
              <a:defRPr/>
            </a:pPr>
            <a:r>
              <a:rPr lang="en-US" sz="3200" b="1" dirty="0">
                <a:solidFill>
                  <a:srgbClr val="A50532"/>
                </a:solidFill>
              </a:rPr>
              <a:t>ORGANIZATIONAL BUYING</a:t>
            </a:r>
            <a:br>
              <a:rPr lang="en-US" sz="2800" b="1" dirty="0">
                <a:solidFill>
                  <a:srgbClr val="A50532"/>
                </a:solidFill>
              </a:rPr>
            </a:br>
            <a:r>
              <a:rPr lang="en-US" sz="2800" b="1" dirty="0">
                <a:solidFill>
                  <a:srgbClr val="A50532"/>
                </a:solidFill>
              </a:rPr>
              <a:t>DEMAND CHARACTERISTICS</a:t>
            </a:r>
            <a:endParaRPr lang="en-US" sz="2800" b="1" dirty="0">
              <a:solidFill>
                <a:schemeClr val="accent2"/>
              </a:solidFill>
            </a:endParaRPr>
          </a:p>
        </p:txBody>
      </p:sp>
      <p:sp>
        <p:nvSpPr>
          <p:cNvPr id="15" name="Content Placeholder 14"/>
          <p:cNvSpPr>
            <a:spLocks noGrp="1"/>
          </p:cNvSpPr>
          <p:nvPr>
            <p:ph idx="1"/>
          </p:nvPr>
        </p:nvSpPr>
        <p:spPr>
          <a:xfrm>
            <a:off x="457200" y="1417638"/>
            <a:ext cx="5943600" cy="4525963"/>
          </a:xfrm>
        </p:spPr>
        <p:txBody>
          <a:bodyPr/>
          <a:lstStyle/>
          <a:p>
            <a:r>
              <a:rPr lang="en-US" b="1" dirty="0">
                <a:solidFill>
                  <a:srgbClr val="0064FF"/>
                </a:solidFill>
                <a:hlinkClick r:id="rId3" action="ppaction://hlinksldjump"/>
              </a:rPr>
              <a:t>Derived Demand</a:t>
            </a:r>
            <a:endParaRPr lang="en-US" b="1" dirty="0">
              <a:solidFill>
                <a:srgbClr val="0064FF"/>
              </a:solidFill>
            </a:endParaRPr>
          </a:p>
          <a:p>
            <a:r>
              <a:rPr lang="en-US" b="1" dirty="0"/>
              <a:t>Size of Order or Purchase</a:t>
            </a:r>
          </a:p>
          <a:p>
            <a:r>
              <a:rPr lang="en-US" b="1" dirty="0"/>
              <a:t>Number of Potential Buyers</a:t>
            </a:r>
          </a:p>
          <a:p>
            <a:r>
              <a:rPr lang="en-US" b="1" dirty="0"/>
              <a:t>Organizational Buying Objectives</a:t>
            </a:r>
          </a:p>
          <a:p>
            <a:pPr lvl="1"/>
            <a:r>
              <a:rPr lang="en-US" sz="2400" b="1" dirty="0"/>
              <a:t>Profits</a:t>
            </a:r>
          </a:p>
          <a:p>
            <a:pPr lvl="1"/>
            <a:r>
              <a:rPr lang="en-US" sz="2400" b="1" dirty="0"/>
              <a:t>Women/Minority Suppliers/Vendors</a:t>
            </a:r>
          </a:p>
          <a:p>
            <a:pPr lvl="1"/>
            <a:r>
              <a:rPr lang="en-US" sz="2400" b="1" dirty="0"/>
              <a:t>Efficiency</a:t>
            </a:r>
          </a:p>
          <a:p>
            <a:pPr lvl="1"/>
            <a:r>
              <a:rPr lang="en-US" sz="2400" b="1" dirty="0"/>
              <a:t>Environment/Sustainability</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0375" y="3760958"/>
            <a:ext cx="3367088" cy="2195343"/>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88900" y="160338"/>
            <a:ext cx="8958263" cy="1371600"/>
          </a:xfrm>
          <a:prstGeom prst="roundRect">
            <a:avLst>
              <a:gd name="adj" fmla="val 16667"/>
            </a:avLst>
          </a:prstGeom>
          <a:solidFill>
            <a:srgbClr val="FFF0C8">
              <a:alpha val="50000"/>
            </a:srgbClr>
          </a:solidFill>
          <a:ln w="38100">
            <a:solidFill>
              <a:srgbClr val="FF0000"/>
            </a:solidFill>
            <a:round/>
          </a:ln>
          <a:effectLst/>
        </p:spPr>
        <p:txBody>
          <a:bodyPr anchor="ctr" anchorCtr="1"/>
          <a:lstStyle/>
          <a:p>
            <a:pPr algn="ctr" eaLnBrk="1" hangingPunct="1">
              <a:defRPr/>
            </a:pPr>
            <a:endParaRPr lang="en-US" sz="2200" b="1" dirty="0">
              <a:solidFill>
                <a:srgbClr val="A50532"/>
              </a:solidFill>
            </a:endParaRPr>
          </a:p>
        </p:txBody>
      </p:sp>
      <p:sp>
        <p:nvSpPr>
          <p:cNvPr id="8" name="Title 7"/>
          <p:cNvSpPr>
            <a:spLocks noGrp="1"/>
          </p:cNvSpPr>
          <p:nvPr>
            <p:ph type="title"/>
          </p:nvPr>
        </p:nvSpPr>
        <p:spPr/>
        <p:txBody>
          <a:bodyPr/>
          <a:lstStyle/>
          <a:p>
            <a:pPr eaLnBrk="1" hangingPunct="1">
              <a:defRPr/>
            </a:pPr>
            <a:r>
              <a:rPr lang="en-US" sz="2800" b="1" dirty="0">
                <a:solidFill>
                  <a:srgbClr val="A50532"/>
                </a:solidFill>
              </a:rPr>
              <a:t>CHARACTERISTICS OF</a:t>
            </a:r>
            <a:br>
              <a:rPr lang="en-US" sz="2800" b="1" dirty="0">
                <a:solidFill>
                  <a:srgbClr val="A50532"/>
                </a:solidFill>
              </a:rPr>
            </a:br>
            <a:r>
              <a:rPr lang="en-US" sz="2800" b="1" dirty="0">
                <a:solidFill>
                  <a:srgbClr val="A50532"/>
                </a:solidFill>
              </a:rPr>
              <a:t>ORGANIZATIONAL BUYING</a:t>
            </a:r>
            <a:br>
              <a:rPr lang="en-US" sz="2800" b="1" dirty="0">
                <a:solidFill>
                  <a:srgbClr val="A50532"/>
                </a:solidFill>
              </a:rPr>
            </a:br>
            <a:r>
              <a:rPr lang="en-US" sz="2000" b="1" dirty="0">
                <a:solidFill>
                  <a:srgbClr val="A50532"/>
                </a:solidFill>
              </a:rPr>
              <a:t>ORGANIZATIONAL BUYING CRITERIA</a:t>
            </a:r>
            <a:endParaRPr lang="en-US" sz="2800" dirty="0"/>
          </a:p>
        </p:txBody>
      </p:sp>
      <p:sp>
        <p:nvSpPr>
          <p:cNvPr id="9" name="Content Placeholder 8"/>
          <p:cNvSpPr>
            <a:spLocks noGrp="1"/>
          </p:cNvSpPr>
          <p:nvPr>
            <p:ph idx="1"/>
          </p:nvPr>
        </p:nvSpPr>
        <p:spPr>
          <a:xfrm>
            <a:off x="457200" y="1977959"/>
            <a:ext cx="3876261" cy="4148204"/>
          </a:xfrm>
        </p:spPr>
        <p:txBody>
          <a:bodyPr/>
          <a:lstStyle/>
          <a:p>
            <a:r>
              <a:rPr lang="en-US" b="1" dirty="0">
                <a:solidFill>
                  <a:srgbClr val="0064FF"/>
                </a:solidFill>
                <a:hlinkClick r:id="rId3" action="ppaction://hlinksldjump"/>
              </a:rPr>
              <a:t>Organizational Buying Criteria</a:t>
            </a:r>
            <a:endParaRPr lang="en-US" b="1" dirty="0">
              <a:solidFill>
                <a:srgbClr val="0064FF"/>
              </a:solidFill>
            </a:endParaRPr>
          </a:p>
          <a:p>
            <a:pPr marL="0" indent="0">
              <a:buNone/>
            </a:pPr>
            <a:endParaRPr lang="en-US" b="1" dirty="0">
              <a:solidFill>
                <a:srgbClr val="0064FF"/>
              </a:solidFill>
            </a:endParaRPr>
          </a:p>
          <a:p>
            <a:r>
              <a:rPr lang="en-US" b="1" dirty="0">
                <a:solidFill>
                  <a:srgbClr val="0064FF"/>
                </a:solidFill>
                <a:hlinkClick r:id="rId4" action="ppaction://hlinksldjump"/>
              </a:rPr>
              <a:t>Supplier Development</a:t>
            </a:r>
            <a:endParaRPr lang="en-US" dirty="0"/>
          </a:p>
        </p:txBody>
      </p:sp>
      <p:pic>
        <p:nvPicPr>
          <p:cNvPr id="3" name="Picture 2" descr="A Pitney Bowes graphic featuring the many (culturally diverse) faces of the company."/>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2290" y="2259882"/>
            <a:ext cx="4694873" cy="4089863"/>
          </a:xfrm>
          <a:prstGeom prst="rect">
            <a:avLst/>
          </a:prstGeom>
        </p:spPr>
      </p:pic>
      <p:sp>
        <p:nvSpPr>
          <p:cNvPr id="671756" name="Oval 1036"/>
          <p:cNvSpPr>
            <a:spLocks noChangeArrowheads="1"/>
          </p:cNvSpPr>
          <p:nvPr/>
        </p:nvSpPr>
        <p:spPr bwMode="auto">
          <a:xfrm>
            <a:off x="228600" y="617538"/>
            <a:ext cx="685800" cy="457200"/>
          </a:xfrm>
          <a:prstGeom prst="ellipse">
            <a:avLst/>
          </a:prstGeom>
          <a:solidFill>
            <a:schemeClr val="bg1"/>
          </a:solidFill>
          <a:ln w="38100">
            <a:solidFill>
              <a:srgbClr val="FF0000"/>
            </a:solidFill>
            <a:round/>
          </a:ln>
          <a:effectLst/>
        </p:spPr>
        <p:txBody>
          <a:bodyPr wrap="none" anchor="ctr"/>
          <a:lstStyle/>
          <a:p>
            <a:pPr algn="ctr" eaLnBrk="1" hangingPunct="1">
              <a:defRPr/>
            </a:pPr>
            <a:r>
              <a:rPr lang="en-US" sz="1400" b="1" dirty="0">
                <a:latin typeface="Franklin Gothic Medium" panose="020B0603020102020204" charset="0"/>
              </a:rPr>
              <a:t>LO 5-2</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l"/>
            <a:r>
              <a:rPr lang="en-US" sz="2400" dirty="0">
                <a:solidFill>
                  <a:srgbClr val="7493E2"/>
                </a:solidFill>
                <a:effectLst>
                  <a:outerShdw blurRad="38100" dist="38100" dir="2700000" algn="tl">
                    <a:srgbClr val="DDDDDD"/>
                  </a:outerShdw>
                </a:effectLst>
              </a:rPr>
              <a:t>FIGURE 5-A</a:t>
            </a:r>
            <a:r>
              <a:rPr lang="en-US" sz="2400" b="1" dirty="0"/>
              <a:t>  </a:t>
            </a:r>
            <a:r>
              <a:rPr lang="en-US" sz="2400" b="1" dirty="0">
                <a:solidFill>
                  <a:srgbClr val="A50532"/>
                </a:solidFill>
              </a:rPr>
              <a:t>Key Organizational Buying Criteria</a:t>
            </a:r>
            <a:endParaRPr lang="en-US" sz="2400" dirty="0"/>
          </a:p>
        </p:txBody>
      </p:sp>
      <p:graphicFrame>
        <p:nvGraphicFramePr>
          <p:cNvPr id="4" name="Diagram 3" descr="A summary graphic for profit responsibility."/>
          <p:cNvGraphicFramePr/>
          <p:nvPr>
            <p:extLst>
              <p:ext uri="{D42A27DB-BD31-4B8C-83A1-F6EECF244321}">
                <p14:modId xmlns:p14="http://schemas.microsoft.com/office/powerpoint/2010/main" val="2798194876"/>
              </p:ext>
            </p:extLst>
          </p:nvPr>
        </p:nvGraphicFramePr>
        <p:xfrm>
          <a:off x="753036" y="1344706"/>
          <a:ext cx="7694706" cy="47363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6"/>
          <p:cNvSpPr>
            <a:spLocks noGrp="1"/>
          </p:cNvSpPr>
          <p:nvPr>
            <p:ph type="body" sz="quarter" idx="16"/>
          </p:nvPr>
        </p:nvSpPr>
        <p:spPr/>
        <p:txBody>
          <a:bodyPr/>
          <a:lstStyle/>
          <a:p>
            <a:r>
              <a:rPr lang="en-US" dirty="0">
                <a:hlinkClick r:id="rId7" action="ppaction://hlinksldjump"/>
              </a:rPr>
              <a:t>Jump to Appendix 2 long image description</a:t>
            </a:r>
            <a:endParaRPr lang="en-US" dirty="0"/>
          </a:p>
        </p:txBody>
      </p:sp>
      <p:sp>
        <p:nvSpPr>
          <p:cNvPr id="11" name="Text Placeholder 10" hidden="1"/>
          <p:cNvSpPr>
            <a:spLocks noGrp="1"/>
          </p:cNvSpPr>
          <p:nvPr>
            <p:ph type="body" sz="quarter" idx="11"/>
          </p:nvPr>
        </p:nvSpPr>
        <p:spPr>
          <a:prstGeom prst="rect">
            <a:avLst/>
          </a:prstGeom>
        </p:spPr>
        <p:txBody>
          <a:bodyPr/>
          <a:lstStyle/>
          <a:p>
            <a:endParaRPr lang="en-US" dirty="0"/>
          </a:p>
        </p:txBody>
      </p:sp>
    </p:spTree>
  </p:cSld>
  <p:clrMapOvr>
    <a:masterClrMapping/>
  </p:clrMapOvr>
  <p:transition spd="med"/>
</p:sld>
</file>

<file path=ppt/theme/theme1.xml><?xml version="1.0" encoding="utf-8"?>
<a:theme xmlns:a="http://schemas.openxmlformats.org/drawingml/2006/main" name="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lternate 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lain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ed bar footer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PLAIN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RED FOOTER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rgbClr val="000000"/>
            </a:solidFill>
            <a:effectLst/>
            <a:latin typeface="Arial" panose="020B0604020202020204" pitchFamily="34" charset="0"/>
            <a:ea typeface="MS PGothic" panose="020B0600070205080204" charset="-128"/>
            <a:cs typeface="MS PGothic" panose="020B060007020508020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rgbClr val="000000"/>
            </a:solidFill>
            <a:effectLst/>
            <a:latin typeface="Arial" panose="020B0604020202020204" pitchFamily="34" charset="0"/>
            <a:ea typeface="MS PGothic" panose="020B0600070205080204" charset="-128"/>
            <a:cs typeface="MS PGothic" panose="020B060007020508020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2058</Words>
  <Application>Microsoft Office PowerPoint</Application>
  <PresentationFormat>On-screen Show (4:3)</PresentationFormat>
  <Paragraphs>184</Paragraphs>
  <Slides>48</Slides>
  <Notes>41</Notes>
  <HiddenSlides>19</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48</vt:i4>
      </vt:variant>
    </vt:vector>
  </HeadingPairs>
  <TitlesOfParts>
    <vt:vector size="64" baseType="lpstr">
      <vt:lpstr>ＭＳ Ｐゴシック</vt:lpstr>
      <vt:lpstr>ＭＳ Ｐゴシック</vt:lpstr>
      <vt:lpstr>Arial</vt:lpstr>
      <vt:lpstr>ArumSans Bold</vt:lpstr>
      <vt:lpstr>ArumSans Regular</vt:lpstr>
      <vt:lpstr>Calibri</vt:lpstr>
      <vt:lpstr>Franklin Gothic Medium</vt:lpstr>
      <vt:lpstr>Times New Roman</vt:lpstr>
      <vt:lpstr>Vectipede Rg</vt:lpstr>
      <vt:lpstr>FIRST, BREAK, LAST slides</vt:lpstr>
      <vt:lpstr>Alternate FIRST, BREAK, LAST slides</vt:lpstr>
      <vt:lpstr>Plain BODY/MAIN CONTENT</vt:lpstr>
      <vt:lpstr>Red bar footer BODY/MAIN CONTENT</vt:lpstr>
      <vt:lpstr>PLAIN Section Divider, Quotes, Callouts</vt:lpstr>
      <vt:lpstr>RED FOOTER Section Divider, Quotes, Callouts</vt:lpstr>
      <vt:lpstr>Blank Presentation</vt:lpstr>
      <vt:lpstr>Understanding Organizations As Customers</vt:lpstr>
      <vt:lpstr>LEARNING OBJECTIVES (LO)  AFTER READING CHAPTER 5, YOU SHOULD BE ABLE TO:</vt:lpstr>
      <vt:lpstr>BUYING IS MARKETING, TOO!  PURCHASING PUBLICATION PAPER FOR JC PENNEY</vt:lpstr>
      <vt:lpstr>BUSINESS-TO-BUSINESS MARKETING AND ORGANIZATIONAL BUYERS</vt:lpstr>
      <vt:lpstr>MEASURING DOMESTIC AND GLOBAL INDUSTRIAL, RESELLER, AND GOVERNMENT MARKETS</vt:lpstr>
      <vt:lpstr>FIGURE 5-1  Key characteristics and dimensions of organizational buying behavior. </vt:lpstr>
      <vt:lpstr>ORGANIZATIONAL BUYING DEMAND CHARACTERISTICS</vt:lpstr>
      <vt:lpstr>CHARACTERISTICS OF ORGANIZATIONAL BUYING ORGANIZATIONAL BUYING CRITERIA</vt:lpstr>
      <vt:lpstr>FIGURE 5-A  Key Organizational Buying Criteria</vt:lpstr>
      <vt:lpstr>FIGURE 5-2  Product and supplier selection criteria for buying machine vision equipment emphasize factors other than price.</vt:lpstr>
      <vt:lpstr>CHARACTERISTICS OF ORGANIZATIONAL BUYING BUYER-SELLER RELATIONSHIPS &amp; SUPPLY PARTNERSHIPS</vt:lpstr>
      <vt:lpstr>MARKETING MATTERS Milsco Manufacturing—Delivering a Great Ride for Customers’ Seats</vt:lpstr>
      <vt:lpstr>MAKING RESPONSIBLE DECISIONS Sustainable Procurement for Sustainable Growth</vt:lpstr>
      <vt:lpstr>FIGURE 5-3  Comparing the stages in a consumer and organizational purchase decision process.</vt:lpstr>
      <vt:lpstr>ORGANIZATIONAL BUYING PROCESS AND THEY BUYING CENTER</vt:lpstr>
      <vt:lpstr>CHARACTERISTICS OF ORGANIZATIONAL BUYING THE BUYING CENTER</vt:lpstr>
      <vt:lpstr>FIGURE 5-4  The buying situation affects buying center behavior in different ways.</vt:lpstr>
      <vt:lpstr>ONLINE BUYING IN BUSINESS-TO-BUSINESS MARKETING</vt:lpstr>
      <vt:lpstr>MARKETING MATTERS eBay Means Business for Entrepreneurs</vt:lpstr>
      <vt:lpstr>FIGURE 5-5  How buyer and seller participants and price behavior differ by type of online auction.</vt:lpstr>
      <vt:lpstr>VIDEO CASE 6 TREK: BUILDING BETTER BIKES THROUGH ORGANIZATIONAL BUYING</vt:lpstr>
      <vt:lpstr>VIDEO CASE 6 Trek (1 of 4)</vt:lpstr>
      <vt:lpstr>VIDEO CASE 6 Trek (2 of 4)</vt:lpstr>
      <vt:lpstr>VIDEO CASE 6 Trek (3 of 4)</vt:lpstr>
      <vt:lpstr>VIDEO CASE 6 Trek (4 of 4)</vt:lpstr>
      <vt:lpstr>IN-CLASS ACTIVITY 5-1</vt:lpstr>
      <vt:lpstr>ICA 5-1 Daktronics: Buying Process</vt:lpstr>
      <vt:lpstr>Daktronics handout</vt:lpstr>
      <vt:lpstr>Daktronics answers handout</vt:lpstr>
      <vt:lpstr>Business-to-Business Marketing</vt:lpstr>
      <vt:lpstr>Organizational Buyers</vt:lpstr>
      <vt:lpstr>North American Industry Classification System (NAICS)</vt:lpstr>
      <vt:lpstr>Derived Demand</vt:lpstr>
      <vt:lpstr>Organizational Buying Criteria</vt:lpstr>
      <vt:lpstr>Supplier Development</vt:lpstr>
      <vt:lpstr>Reciprocity</vt:lpstr>
      <vt:lpstr>Supply Partnership</vt:lpstr>
      <vt:lpstr>Buying Center</vt:lpstr>
      <vt:lpstr>Buy Classes</vt:lpstr>
      <vt:lpstr>E-marketplaces</vt:lpstr>
      <vt:lpstr>Traditional Auction</vt:lpstr>
      <vt:lpstr>Reverse Auction</vt:lpstr>
      <vt:lpstr>Appendix 1 FIGURE 5-1  Key characteristics and dimensions of organizational buying behavior </vt:lpstr>
      <vt:lpstr>Appendix 2 FIGURE 5-A  Key Organizational Buying Criteria</vt:lpstr>
      <vt:lpstr>Appendix 3 FIGURE 5-2  Product and supplier selection criteria for buying machine vision equipment emphasize factors other than price.</vt:lpstr>
      <vt:lpstr>Appendix 4 FIGURE 5-3  Comparing the stages in a consumer and organizational purchase decision process</vt:lpstr>
      <vt:lpstr>Appendix 5 FIGURE 5-4  The buying situation affects buying center behavior in different ways</vt:lpstr>
      <vt:lpstr>Appendix 6 FIGURE 5-5  How buyer and seller participants and price behavior differ by type of online auction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Hammond</dc:creator>
  <cp:lastModifiedBy>Tonya Trybula</cp:lastModifiedBy>
  <cp:revision>46</cp:revision>
  <cp:lastPrinted>2016-03-22T21:24:00Z</cp:lastPrinted>
  <dcterms:created xsi:type="dcterms:W3CDTF">2016-10-26T17:07:05Z</dcterms:created>
  <dcterms:modified xsi:type="dcterms:W3CDTF">2016-12-18T23:59:29Z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1033-10.1.0.5783</vt:lpwstr>
  </property>
</Properties>
</file>